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6"/>
  </p:notesMasterIdLst>
  <p:sldIdLst>
    <p:sldId id="257" r:id="rId2"/>
    <p:sldId id="311" r:id="rId3"/>
    <p:sldId id="610" r:id="rId4"/>
    <p:sldId id="611" r:id="rId5"/>
    <p:sldId id="581" r:id="rId6"/>
    <p:sldId id="582" r:id="rId7"/>
    <p:sldId id="583" r:id="rId8"/>
    <p:sldId id="650" r:id="rId9"/>
    <p:sldId id="584" r:id="rId10"/>
    <p:sldId id="585" r:id="rId11"/>
    <p:sldId id="612" r:id="rId12"/>
    <p:sldId id="586" r:id="rId13"/>
    <p:sldId id="607" r:id="rId14"/>
    <p:sldId id="587" r:id="rId15"/>
    <p:sldId id="651" r:id="rId16"/>
    <p:sldId id="588" r:id="rId17"/>
    <p:sldId id="590" r:id="rId18"/>
    <p:sldId id="608" r:id="rId19"/>
    <p:sldId id="609" r:id="rId20"/>
    <p:sldId id="591" r:id="rId21"/>
    <p:sldId id="592" r:id="rId22"/>
    <p:sldId id="593" r:id="rId23"/>
    <p:sldId id="594" r:id="rId24"/>
    <p:sldId id="595" r:id="rId25"/>
    <p:sldId id="596" r:id="rId26"/>
    <p:sldId id="597" r:id="rId27"/>
    <p:sldId id="598" r:id="rId28"/>
    <p:sldId id="599" r:id="rId29"/>
    <p:sldId id="600" r:id="rId30"/>
    <p:sldId id="601" r:id="rId31"/>
    <p:sldId id="602" r:id="rId32"/>
    <p:sldId id="603" r:id="rId33"/>
    <p:sldId id="604" r:id="rId34"/>
    <p:sldId id="605" r:id="rId35"/>
    <p:sldId id="606" r:id="rId36"/>
    <p:sldId id="657" r:id="rId37"/>
    <p:sldId id="658" r:id="rId38"/>
    <p:sldId id="433" r:id="rId39"/>
    <p:sldId id="505" r:id="rId40"/>
    <p:sldId id="292" r:id="rId41"/>
    <p:sldId id="299" r:id="rId42"/>
    <p:sldId id="520" r:id="rId43"/>
    <p:sldId id="371" r:id="rId44"/>
    <p:sldId id="653" r:id="rId45"/>
    <p:sldId id="656" r:id="rId46"/>
    <p:sldId id="372" r:id="rId47"/>
    <p:sldId id="654" r:id="rId48"/>
    <p:sldId id="303" r:id="rId49"/>
    <p:sldId id="304" r:id="rId50"/>
    <p:sldId id="538" r:id="rId51"/>
    <p:sldId id="385" r:id="rId52"/>
    <p:sldId id="655" r:id="rId53"/>
    <p:sldId id="659" r:id="rId54"/>
    <p:sldId id="356" r:id="rId55"/>
    <p:sldId id="358" r:id="rId56"/>
    <p:sldId id="305" r:id="rId57"/>
    <p:sldId id="493" r:id="rId58"/>
    <p:sldId id="382" r:id="rId59"/>
    <p:sldId id="404" r:id="rId60"/>
    <p:sldId id="329" r:id="rId61"/>
    <p:sldId id="330" r:id="rId62"/>
    <p:sldId id="374" r:id="rId63"/>
    <p:sldId id="375" r:id="rId64"/>
    <p:sldId id="542" r:id="rId65"/>
    <p:sldId id="543" r:id="rId66"/>
    <p:sldId id="544" r:id="rId67"/>
    <p:sldId id="545" r:id="rId68"/>
    <p:sldId id="476" r:id="rId69"/>
    <p:sldId id="478" r:id="rId70"/>
    <p:sldId id="652" r:id="rId71"/>
    <p:sldId id="635" r:id="rId72"/>
    <p:sldId id="489" r:id="rId73"/>
    <p:sldId id="479" r:id="rId74"/>
    <p:sldId id="613" r:id="rId75"/>
    <p:sldId id="490" r:id="rId76"/>
    <p:sldId id="480" r:id="rId77"/>
    <p:sldId id="481" r:id="rId78"/>
    <p:sldId id="483" r:id="rId79"/>
    <p:sldId id="484" r:id="rId80"/>
    <p:sldId id="482" r:id="rId81"/>
    <p:sldId id="462" r:id="rId82"/>
    <p:sldId id="487" r:id="rId83"/>
    <p:sldId id="463" r:id="rId84"/>
    <p:sldId id="486" r:id="rId85"/>
    <p:sldId id="565" r:id="rId86"/>
    <p:sldId id="615" r:id="rId87"/>
    <p:sldId id="660" r:id="rId88"/>
    <p:sldId id="617" r:id="rId89"/>
    <p:sldId id="618" r:id="rId90"/>
    <p:sldId id="619" r:id="rId91"/>
    <p:sldId id="623" r:id="rId92"/>
    <p:sldId id="625" r:id="rId93"/>
    <p:sldId id="626" r:id="rId94"/>
    <p:sldId id="627" r:id="rId95"/>
    <p:sldId id="628" r:id="rId96"/>
    <p:sldId id="661" r:id="rId97"/>
    <p:sldId id="662" r:id="rId98"/>
    <p:sldId id="631" r:id="rId99"/>
    <p:sldId id="632" r:id="rId100"/>
    <p:sldId id="633" r:id="rId101"/>
    <p:sldId id="634" r:id="rId102"/>
    <p:sldId id="460" r:id="rId103"/>
    <p:sldId id="637" r:id="rId104"/>
    <p:sldId id="638" r:id="rId105"/>
    <p:sldId id="639" r:id="rId106"/>
    <p:sldId id="640" r:id="rId107"/>
    <p:sldId id="641" r:id="rId108"/>
    <p:sldId id="642" r:id="rId109"/>
    <p:sldId id="643" r:id="rId110"/>
    <p:sldId id="644" r:id="rId111"/>
    <p:sldId id="648" r:id="rId112"/>
    <p:sldId id="645" r:id="rId113"/>
    <p:sldId id="646" r:id="rId114"/>
    <p:sldId id="647" r:id="rId115"/>
  </p:sldIdLst>
  <p:sldSz cx="12192000" cy="6858000"/>
  <p:notesSz cx="6858000" cy="9947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F3FA"/>
    <a:srgbClr val="F9FB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94" autoAdjust="0"/>
    <p:restoredTop sz="94660"/>
  </p:normalViewPr>
  <p:slideViewPr>
    <p:cSldViewPr snapToGrid="0">
      <p:cViewPr varScale="1">
        <p:scale>
          <a:sx n="98" d="100"/>
          <a:sy n="98" d="100"/>
        </p:scale>
        <p:origin x="208" y="50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847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98475"/>
          </a:xfrm>
          <a:prstGeom prst="rect">
            <a:avLst/>
          </a:prstGeom>
        </p:spPr>
        <p:txBody>
          <a:bodyPr vert="horz" lIns="91440" tIns="45720" rIns="91440" bIns="45720" rtlCol="0"/>
          <a:lstStyle>
            <a:lvl1pPr algn="r">
              <a:defRPr sz="1200"/>
            </a:lvl1pPr>
          </a:lstStyle>
          <a:p>
            <a:fld id="{ACC058A9-AFBE-4737-BAE8-BF0BF8C922B3}" type="datetimeFigureOut">
              <a:rPr lang="en-AU" smtClean="0"/>
              <a:t>23/12/2025</a:t>
            </a:fld>
            <a:endParaRPr lang="en-AU"/>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787900"/>
            <a:ext cx="5486400" cy="391636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8800"/>
            <a:ext cx="2971800" cy="49847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9448800"/>
            <a:ext cx="2971800" cy="498475"/>
          </a:xfrm>
          <a:prstGeom prst="rect">
            <a:avLst/>
          </a:prstGeom>
        </p:spPr>
        <p:txBody>
          <a:bodyPr vert="horz" lIns="91440" tIns="45720" rIns="91440" bIns="45720" rtlCol="0" anchor="b"/>
          <a:lstStyle>
            <a:lvl1pPr algn="r">
              <a:defRPr sz="1200"/>
            </a:lvl1pPr>
          </a:lstStyle>
          <a:p>
            <a:fld id="{34B743FB-7174-40A5-880B-7AC0AF161B47}" type="slidenum">
              <a:rPr lang="en-AU" smtClean="0"/>
              <a:t>‹#›</a:t>
            </a:fld>
            <a:endParaRPr lang="en-AU"/>
          </a:p>
        </p:txBody>
      </p:sp>
    </p:spTree>
    <p:extLst>
      <p:ext uri="{BB962C8B-B14F-4D97-AF65-F5344CB8AC3E}">
        <p14:creationId xmlns:p14="http://schemas.microsoft.com/office/powerpoint/2010/main" val="3535309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4B743FB-7174-40A5-880B-7AC0AF161B47}" type="slidenum">
              <a:rPr lang="en-AU" smtClean="0"/>
              <a:t>69</a:t>
            </a:fld>
            <a:endParaRPr lang="en-AU"/>
          </a:p>
        </p:txBody>
      </p:sp>
    </p:spTree>
    <p:extLst>
      <p:ext uri="{BB962C8B-B14F-4D97-AF65-F5344CB8AC3E}">
        <p14:creationId xmlns:p14="http://schemas.microsoft.com/office/powerpoint/2010/main" val="2907269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8ACA6A-5EA2-4F9B-B34F-5F760784E436}" type="datetimeFigureOut">
              <a:rPr lang="en-US" smtClean="0"/>
              <a:t>12/23/25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4182614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ACA6A-5EA2-4F9B-B34F-5F760784E436}" type="datetimeFigureOut">
              <a:rPr lang="en-US" smtClean="0"/>
              <a:t>12/23/25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3219154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ACA6A-5EA2-4F9B-B34F-5F760784E436}" type="datetimeFigureOut">
              <a:rPr lang="en-US" smtClean="0"/>
              <a:t>12/23/25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1931377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ACA6A-5EA2-4F9B-B34F-5F760784E436}" type="datetimeFigureOut">
              <a:rPr lang="en-US" smtClean="0"/>
              <a:t>12/23/25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721336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8ACA6A-5EA2-4F9B-B34F-5F760784E436}" type="datetimeFigureOut">
              <a:rPr lang="en-US" smtClean="0"/>
              <a:t>12/23/25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290214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8ACA6A-5EA2-4F9B-B34F-5F760784E436}" type="datetimeFigureOut">
              <a:rPr lang="en-US" smtClean="0"/>
              <a:t>12/23/25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3835929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8ACA6A-5EA2-4F9B-B34F-5F760784E436}" type="datetimeFigureOut">
              <a:rPr lang="en-US" smtClean="0"/>
              <a:t>12/23/25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2498972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8ACA6A-5EA2-4F9B-B34F-5F760784E436}" type="datetimeFigureOut">
              <a:rPr lang="en-US" smtClean="0"/>
              <a:t>12/23/25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1330419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8ACA6A-5EA2-4F9B-B34F-5F760784E436}" type="datetimeFigureOut">
              <a:rPr lang="en-US" smtClean="0"/>
              <a:t>12/23/25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2011095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8ACA6A-5EA2-4F9B-B34F-5F760784E436}" type="datetimeFigureOut">
              <a:rPr lang="en-US" smtClean="0"/>
              <a:t>12/23/25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322447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8ACA6A-5EA2-4F9B-B34F-5F760784E436}" type="datetimeFigureOut">
              <a:rPr lang="en-US" smtClean="0"/>
              <a:t>12/23/25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2517890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8ACA6A-5EA2-4F9B-B34F-5F760784E436}" type="datetimeFigureOut">
              <a:rPr lang="en-US" smtClean="0"/>
              <a:t>12/23/25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D1E4-2BFC-4FF0-B01D-675E93EBA6C7}" type="slidenum">
              <a:rPr lang="en-US" smtClean="0"/>
              <a:t>‹#›</a:t>
            </a:fld>
            <a:endParaRPr lang="en-US"/>
          </a:p>
        </p:txBody>
      </p:sp>
    </p:spTree>
    <p:extLst>
      <p:ext uri="{BB962C8B-B14F-4D97-AF65-F5344CB8AC3E}">
        <p14:creationId xmlns:p14="http://schemas.microsoft.com/office/powerpoint/2010/main" val="808002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0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9.png"/><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youtu.be/Dugn51K_6WA?t=94" TargetMode="Externa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hyperlink" Target="https://www.youtube.com/watch?v=uvcMvn9azxc"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hyperlink" Target="https://www.youtube.com/watch?v=UHNPWEFaSNo&amp;ab_channel=WallStreetJournal" TargetMode="Externa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fred.stlouisfed.org/series/M3" TargetMode="External"/><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hyperlink" Target="https://www.youtube.com/watch?v=Z93yWXb9Tb0&amp;ab_channel=RankingCharts" TargetMode="Externa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QKP1Qq9KdqI&amp;ab_channel=MotleyStew" TargetMode="Externa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7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7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8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 Target="slide4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Week 14 – AP Macroeconomics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9851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2"/>
          <a:stretch>
            <a:fillRect/>
          </a:stretch>
        </p:blipFill>
        <p:spPr>
          <a:xfrm>
            <a:off x="286432" y="548195"/>
            <a:ext cx="6449648" cy="3026739"/>
          </a:xfrm>
          <a:prstGeom prst="rect">
            <a:avLst/>
          </a:prstGeom>
        </p:spPr>
      </p:pic>
      <p:sp>
        <p:nvSpPr>
          <p:cNvPr id="5" name="Title 1"/>
          <p:cNvSpPr txBox="1">
            <a:spLocks/>
          </p:cNvSpPr>
          <p:nvPr/>
        </p:nvSpPr>
        <p:spPr>
          <a:xfrm>
            <a:off x="8117840" y="365125"/>
            <a:ext cx="323596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t>Mod 23</a:t>
            </a:r>
            <a:endParaRPr lang="en-AU" dirty="0"/>
          </a:p>
        </p:txBody>
      </p:sp>
      <p:sp>
        <p:nvSpPr>
          <p:cNvPr id="6" name="TextBox 5"/>
          <p:cNvSpPr txBox="1"/>
          <p:nvPr/>
        </p:nvSpPr>
        <p:spPr>
          <a:xfrm>
            <a:off x="2196080" y="3456116"/>
            <a:ext cx="1865966" cy="369332"/>
          </a:xfrm>
          <a:prstGeom prst="rect">
            <a:avLst/>
          </a:prstGeom>
          <a:noFill/>
        </p:spPr>
        <p:txBody>
          <a:bodyPr wrap="square" rtlCol="0">
            <a:spAutoFit/>
          </a:bodyPr>
          <a:lstStyle/>
          <a:p>
            <a:r>
              <a:rPr lang="en-AU" dirty="0">
                <a:solidFill>
                  <a:srgbClr val="FF0000"/>
                </a:solidFill>
              </a:rPr>
              <a:t>Answer: b</a:t>
            </a:r>
          </a:p>
        </p:txBody>
      </p:sp>
    </p:spTree>
    <p:extLst>
      <p:ext uri="{BB962C8B-B14F-4D97-AF65-F5344CB8AC3E}">
        <p14:creationId xmlns:p14="http://schemas.microsoft.com/office/powerpoint/2010/main" val="231678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bank believes there will be 5% inflation this year, but the actual inflation is 7%. What is unexpected inflation?</a:t>
            </a:r>
          </a:p>
          <a:p>
            <a:r>
              <a:rPr lang="en-US" dirty="0">
                <a:solidFill>
                  <a:srgbClr val="FF0000"/>
                </a:solidFill>
              </a:rPr>
              <a:t>Actual inflation = Expected + unexpected inflation</a:t>
            </a:r>
          </a:p>
          <a:p>
            <a:r>
              <a:rPr lang="en-US" dirty="0">
                <a:solidFill>
                  <a:srgbClr val="FF0000"/>
                </a:solidFill>
              </a:rPr>
              <a:t>Unexpected inflation = 7-5 = 2%</a:t>
            </a:r>
          </a:p>
          <a:p>
            <a:r>
              <a:rPr lang="en-US" dirty="0"/>
              <a:t>The bank believes there will be 5% inflation this year, but the actual inflation is 3%. What is unexpected inflation?</a:t>
            </a:r>
          </a:p>
          <a:p>
            <a:r>
              <a:rPr lang="en-US" dirty="0">
                <a:solidFill>
                  <a:srgbClr val="FF0000"/>
                </a:solidFill>
              </a:rPr>
              <a:t>Actual = expected + unexpected</a:t>
            </a:r>
          </a:p>
          <a:p>
            <a:r>
              <a:rPr lang="en-US" dirty="0">
                <a:solidFill>
                  <a:srgbClr val="FF0000"/>
                </a:solidFill>
              </a:rPr>
              <a:t>Unexpected inflation= -2%</a:t>
            </a:r>
          </a:p>
          <a:p>
            <a:r>
              <a:rPr lang="en-US" dirty="0">
                <a:solidFill>
                  <a:srgbClr val="FF0000"/>
                </a:solidFill>
              </a:rPr>
              <a:t>Therefore there is 2% unexpected DEFLATION</a:t>
            </a:r>
          </a:p>
          <a:p>
            <a:endParaRPr lang="en-US" dirty="0"/>
          </a:p>
        </p:txBody>
      </p:sp>
    </p:spTree>
    <p:extLst>
      <p:ext uri="{BB962C8B-B14F-4D97-AF65-F5344CB8AC3E}">
        <p14:creationId xmlns:p14="http://schemas.microsoft.com/office/powerpoint/2010/main" val="107959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083" y="140681"/>
            <a:ext cx="10515600" cy="665653"/>
          </a:xfrm>
        </p:spPr>
        <p:txBody>
          <a:bodyPr>
            <a:normAutofit fontScale="90000"/>
          </a:bodyPr>
          <a:lstStyle/>
          <a:p>
            <a:r>
              <a:rPr lang="en-US" dirty="0"/>
              <a:t>Summary – Nominal and Real Interest Rate</a:t>
            </a:r>
          </a:p>
        </p:txBody>
      </p:sp>
      <p:sp>
        <p:nvSpPr>
          <p:cNvPr id="3" name="Content Placeholder 2"/>
          <p:cNvSpPr>
            <a:spLocks noGrp="1"/>
          </p:cNvSpPr>
          <p:nvPr>
            <p:ph idx="1"/>
          </p:nvPr>
        </p:nvSpPr>
        <p:spPr>
          <a:xfrm>
            <a:off x="7147560" y="950854"/>
            <a:ext cx="4365567" cy="3089131"/>
          </a:xfrm>
          <a:solidFill>
            <a:schemeClr val="accent4">
              <a:lumMod val="20000"/>
              <a:lumOff val="80000"/>
            </a:schemeClr>
          </a:solidFill>
        </p:spPr>
        <p:txBody>
          <a:bodyPr>
            <a:normAutofit fontScale="77500" lnSpcReduction="20000"/>
          </a:bodyPr>
          <a:lstStyle/>
          <a:p>
            <a:pPr marL="0" indent="0">
              <a:buNone/>
            </a:pPr>
            <a:r>
              <a:rPr lang="en-US" sz="2400" b="1" u="sng" dirty="0"/>
              <a:t>Winners and Losers</a:t>
            </a:r>
          </a:p>
          <a:p>
            <a:r>
              <a:rPr lang="en-US" sz="2400" dirty="0"/>
              <a:t>Expected vs Unexpected Inflation/Deflation</a:t>
            </a:r>
          </a:p>
          <a:p>
            <a:pPr lvl="1"/>
            <a:r>
              <a:rPr lang="en-US" sz="2000" dirty="0">
                <a:solidFill>
                  <a:srgbClr val="00B0F0"/>
                </a:solidFill>
              </a:rPr>
              <a:t>Expected</a:t>
            </a:r>
            <a:r>
              <a:rPr lang="en-US" sz="2000" dirty="0"/>
              <a:t> Inflation/Deflation</a:t>
            </a:r>
          </a:p>
          <a:p>
            <a:pPr lvl="2"/>
            <a:r>
              <a:rPr lang="en-US" sz="1600" dirty="0">
                <a:solidFill>
                  <a:srgbClr val="00B0F0"/>
                </a:solidFill>
              </a:rPr>
              <a:t>No winners/losers</a:t>
            </a:r>
          </a:p>
          <a:p>
            <a:pPr lvl="1"/>
            <a:r>
              <a:rPr lang="en-US" sz="2000" dirty="0"/>
              <a:t>Unexpected Inflation/Deflation</a:t>
            </a:r>
          </a:p>
          <a:p>
            <a:pPr lvl="2"/>
            <a:r>
              <a:rPr lang="en-US" sz="1600" dirty="0"/>
              <a:t>Inflation – borrowers win because RIR is lower</a:t>
            </a:r>
          </a:p>
          <a:p>
            <a:pPr lvl="2"/>
            <a:r>
              <a:rPr lang="en-US" sz="1600" dirty="0"/>
              <a:t>Deflation – lenders win because RIR is higher</a:t>
            </a:r>
          </a:p>
          <a:p>
            <a:r>
              <a:rPr lang="en-US" sz="2400" dirty="0"/>
              <a:t>Variable vs Fixed Nominal Interest Rate</a:t>
            </a:r>
          </a:p>
          <a:p>
            <a:pPr lvl="1"/>
            <a:r>
              <a:rPr lang="en-US" sz="2000" dirty="0">
                <a:solidFill>
                  <a:srgbClr val="00B0F0"/>
                </a:solidFill>
              </a:rPr>
              <a:t>Variable Nominal Interest Rate</a:t>
            </a:r>
          </a:p>
          <a:p>
            <a:pPr lvl="2"/>
            <a:r>
              <a:rPr lang="en-US" sz="1600" dirty="0">
                <a:solidFill>
                  <a:srgbClr val="00B0F0"/>
                </a:solidFill>
              </a:rPr>
              <a:t>No winners and losers</a:t>
            </a:r>
          </a:p>
          <a:p>
            <a:pPr lvl="1"/>
            <a:r>
              <a:rPr lang="en-US" sz="2000" dirty="0"/>
              <a:t>Fixed Nominal Interest Rate</a:t>
            </a:r>
          </a:p>
          <a:p>
            <a:pPr lvl="2"/>
            <a:r>
              <a:rPr lang="en-US" sz="1600" dirty="0"/>
              <a:t>Can have winners and losers</a:t>
            </a:r>
          </a:p>
        </p:txBody>
      </p:sp>
      <p:sp>
        <p:nvSpPr>
          <p:cNvPr id="4" name="TextBox 3"/>
          <p:cNvSpPr txBox="1"/>
          <p:nvPr/>
        </p:nvSpPr>
        <p:spPr>
          <a:xfrm>
            <a:off x="906086" y="2130944"/>
            <a:ext cx="5403273" cy="369332"/>
          </a:xfrm>
          <a:prstGeom prst="rect">
            <a:avLst/>
          </a:prstGeom>
          <a:noFill/>
        </p:spPr>
        <p:txBody>
          <a:bodyPr wrap="square" rtlCol="0">
            <a:spAutoFit/>
          </a:bodyPr>
          <a:lstStyle/>
          <a:p>
            <a:r>
              <a:rPr lang="en-US" dirty="0">
                <a:solidFill>
                  <a:srgbClr val="FF0000"/>
                </a:solidFill>
              </a:rPr>
              <a:t>RIR	=	NIR	           - Inflation</a:t>
            </a:r>
          </a:p>
        </p:txBody>
      </p:sp>
      <p:sp>
        <p:nvSpPr>
          <p:cNvPr id="5" name="Rectangle 4"/>
          <p:cNvSpPr/>
          <p:nvPr/>
        </p:nvSpPr>
        <p:spPr>
          <a:xfrm>
            <a:off x="371301" y="2522760"/>
            <a:ext cx="6096000" cy="1200329"/>
          </a:xfrm>
          <a:prstGeom prst="rect">
            <a:avLst/>
          </a:prstGeom>
          <a:solidFill>
            <a:srgbClr val="FFC000"/>
          </a:solidFill>
          <a:ln w="76200">
            <a:solidFill>
              <a:schemeClr val="accent6">
                <a:lumMod val="60000"/>
                <a:lumOff val="40000"/>
              </a:schemeClr>
            </a:solidFill>
          </a:ln>
        </p:spPr>
        <p:txBody>
          <a:bodyPr>
            <a:spAutoFit/>
          </a:bodyPr>
          <a:lstStyle/>
          <a:p>
            <a:r>
              <a:rPr lang="en-US" sz="2400" b="1" dirty="0"/>
              <a:t>Real Interest = Nominal Interest – Inflation</a:t>
            </a:r>
          </a:p>
          <a:p>
            <a:r>
              <a:rPr lang="en-US" sz="2400" b="1" dirty="0"/>
              <a:t>                                   Or </a:t>
            </a:r>
          </a:p>
          <a:p>
            <a:r>
              <a:rPr lang="en-US" sz="2400" b="1" dirty="0"/>
              <a:t>Nominal Interest = Real Interest + Inflation</a:t>
            </a:r>
          </a:p>
        </p:txBody>
      </p:sp>
      <p:sp>
        <p:nvSpPr>
          <p:cNvPr id="6" name="TextBox 5"/>
          <p:cNvSpPr txBox="1"/>
          <p:nvPr/>
        </p:nvSpPr>
        <p:spPr>
          <a:xfrm>
            <a:off x="548640" y="889462"/>
            <a:ext cx="6093229" cy="1200329"/>
          </a:xfrm>
          <a:prstGeom prst="rect">
            <a:avLst/>
          </a:prstGeom>
          <a:noFill/>
        </p:spPr>
        <p:txBody>
          <a:bodyPr wrap="square" rtlCol="0">
            <a:spAutoFit/>
          </a:bodyPr>
          <a:lstStyle/>
          <a:p>
            <a:r>
              <a:rPr lang="en-US" dirty="0">
                <a:solidFill>
                  <a:srgbClr val="00B050"/>
                </a:solidFill>
              </a:rPr>
              <a:t>Nominal interest </a:t>
            </a:r>
            <a:r>
              <a:rPr lang="en-US" dirty="0"/>
              <a:t>is </a:t>
            </a:r>
            <a:r>
              <a:rPr lang="en-US" dirty="0">
                <a:solidFill>
                  <a:srgbClr val="00B050"/>
                </a:solidFill>
              </a:rPr>
              <a:t>decided by the bank </a:t>
            </a:r>
            <a:r>
              <a:rPr lang="en-US" dirty="0"/>
              <a:t>and is the percentage you pay as </a:t>
            </a:r>
            <a:r>
              <a:rPr lang="en-US" dirty="0">
                <a:solidFill>
                  <a:srgbClr val="00B050"/>
                </a:solidFill>
              </a:rPr>
              <a:t>a number</a:t>
            </a:r>
            <a:r>
              <a:rPr lang="en-US" dirty="0"/>
              <a:t>. However, the </a:t>
            </a:r>
            <a:r>
              <a:rPr lang="en-US" dirty="0">
                <a:solidFill>
                  <a:srgbClr val="00B0F0"/>
                </a:solidFill>
              </a:rPr>
              <a:t>real interest rate </a:t>
            </a:r>
            <a:r>
              <a:rPr lang="en-US" dirty="0"/>
              <a:t>shows the </a:t>
            </a:r>
            <a:r>
              <a:rPr lang="en-US" dirty="0">
                <a:solidFill>
                  <a:srgbClr val="00B0F0"/>
                </a:solidFill>
              </a:rPr>
              <a:t>true cost of borrowing </a:t>
            </a:r>
            <a:r>
              <a:rPr lang="en-US" dirty="0"/>
              <a:t>and depends on the change of price level (inflation/deflation) as well. </a:t>
            </a:r>
          </a:p>
        </p:txBody>
      </p:sp>
      <p:sp>
        <p:nvSpPr>
          <p:cNvPr id="7" name="TextBox 6"/>
          <p:cNvSpPr txBox="1"/>
          <p:nvPr/>
        </p:nvSpPr>
        <p:spPr>
          <a:xfrm>
            <a:off x="6217919" y="4039985"/>
            <a:ext cx="5793972" cy="2646878"/>
          </a:xfrm>
          <a:prstGeom prst="rect">
            <a:avLst/>
          </a:prstGeom>
          <a:noFill/>
        </p:spPr>
        <p:txBody>
          <a:bodyPr wrap="square" rtlCol="0">
            <a:spAutoFit/>
          </a:bodyPr>
          <a:lstStyle/>
          <a:p>
            <a:r>
              <a:rPr lang="en-US" sz="1600" u="sng" dirty="0"/>
              <a:t>Example with Actual vs Expected Inflation</a:t>
            </a:r>
          </a:p>
          <a:p>
            <a:r>
              <a:rPr lang="en-US" sz="1600" dirty="0"/>
              <a:t>If actual inflation is 3% and expected inflation was 4%, who gains and who loses? Let’s say the Nominal interest rate = 5%</a:t>
            </a:r>
          </a:p>
          <a:p>
            <a:r>
              <a:rPr lang="en-US" sz="1600" dirty="0"/>
              <a:t>Actual Situation:</a:t>
            </a:r>
          </a:p>
          <a:p>
            <a:r>
              <a:rPr lang="en-US" sz="1600" dirty="0"/>
              <a:t>	Real Interest Rate = 5 – 3 = 2%</a:t>
            </a:r>
          </a:p>
          <a:p>
            <a:r>
              <a:rPr lang="en-US" sz="1600" dirty="0"/>
              <a:t>Expected Situation:</a:t>
            </a:r>
          </a:p>
          <a:p>
            <a:r>
              <a:rPr lang="en-US" sz="1600" dirty="0"/>
              <a:t>	Real Interest Rate = 5 – 4 = 3%</a:t>
            </a:r>
          </a:p>
          <a:p>
            <a:r>
              <a:rPr lang="en-US" sz="1600" dirty="0"/>
              <a:t>So the actual real interest rate is lower than expected. Borrowers benefit and lenders lose.</a:t>
            </a:r>
          </a:p>
          <a:p>
            <a:endParaRPr lang="en-US" sz="1600" dirty="0"/>
          </a:p>
        </p:txBody>
      </p:sp>
      <p:sp>
        <p:nvSpPr>
          <p:cNvPr id="8" name="TextBox 7"/>
          <p:cNvSpPr txBox="1"/>
          <p:nvPr/>
        </p:nvSpPr>
        <p:spPr>
          <a:xfrm>
            <a:off x="371301" y="4336426"/>
            <a:ext cx="5727424" cy="369332"/>
          </a:xfrm>
          <a:prstGeom prst="rect">
            <a:avLst/>
          </a:prstGeom>
          <a:noFill/>
          <a:ln w="76200">
            <a:solidFill>
              <a:srgbClr val="00B050"/>
            </a:solidFill>
          </a:ln>
        </p:spPr>
        <p:txBody>
          <a:bodyPr wrap="square" rtlCol="0">
            <a:spAutoFit/>
          </a:bodyPr>
          <a:lstStyle/>
          <a:p>
            <a:r>
              <a:rPr lang="en-US" dirty="0"/>
              <a:t>Actual Inflation = Expected Inflation + Unexpected Inflation</a:t>
            </a:r>
          </a:p>
        </p:txBody>
      </p:sp>
    </p:spTree>
    <p:extLst>
      <p:ext uri="{BB962C8B-B14F-4D97-AF65-F5344CB8AC3E}">
        <p14:creationId xmlns:p14="http://schemas.microsoft.com/office/powerpoint/2010/main" val="14604345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546" y="250825"/>
            <a:ext cx="10515600" cy="936137"/>
          </a:xfrm>
        </p:spPr>
        <p:txBody>
          <a:bodyPr/>
          <a:lstStyle/>
          <a:p>
            <a:r>
              <a:rPr lang="en-US" dirty="0"/>
              <a:t>Unit 4 Progress Summary</a:t>
            </a:r>
          </a:p>
        </p:txBody>
      </p:sp>
      <p:sp>
        <p:nvSpPr>
          <p:cNvPr id="3" name="Content Placeholder 2"/>
          <p:cNvSpPr>
            <a:spLocks noGrp="1"/>
          </p:cNvSpPr>
          <p:nvPr>
            <p:ph idx="1"/>
          </p:nvPr>
        </p:nvSpPr>
        <p:spPr>
          <a:xfrm>
            <a:off x="335090" y="1109052"/>
            <a:ext cx="5600489" cy="1709666"/>
          </a:xfrm>
          <a:solidFill>
            <a:srgbClr val="ECF3FA"/>
          </a:solidFill>
        </p:spPr>
        <p:txBody>
          <a:bodyPr>
            <a:normAutofit fontScale="47500" lnSpcReduction="20000"/>
          </a:bodyPr>
          <a:lstStyle/>
          <a:p>
            <a:pPr marL="0" indent="0">
              <a:buNone/>
            </a:pPr>
            <a:r>
              <a:rPr lang="en-US" b="1" u="sng" dirty="0"/>
              <a:t>Financial Assets</a:t>
            </a:r>
          </a:p>
          <a:p>
            <a:r>
              <a:rPr lang="en-US" dirty="0"/>
              <a:t>Bonds – debt asset. Pays interest to owner of the bond</a:t>
            </a:r>
          </a:p>
          <a:p>
            <a:r>
              <a:rPr lang="en-US" dirty="0"/>
              <a:t>Stocks – equity/ownership asset. Pays share of profit called dividends.</a:t>
            </a:r>
          </a:p>
          <a:p>
            <a:r>
              <a:rPr lang="en-US" dirty="0"/>
              <a:t>Certificates of Deposit – depositing money in a bank for a longer period which cannot be touched or the interest is not paid.</a:t>
            </a:r>
          </a:p>
          <a:p>
            <a:r>
              <a:rPr lang="en-US" dirty="0"/>
              <a:t>Mutual Funds – money given to professionals who invest it for you. </a:t>
            </a:r>
            <a:r>
              <a:rPr lang="en-US" dirty="0" err="1"/>
              <a:t>Eg</a:t>
            </a:r>
            <a:r>
              <a:rPr lang="en-US" dirty="0"/>
              <a:t>. Retirement Fund</a:t>
            </a:r>
          </a:p>
        </p:txBody>
      </p:sp>
      <p:pic>
        <p:nvPicPr>
          <p:cNvPr id="4" name="Picture 3"/>
          <p:cNvPicPr>
            <a:picLocks noChangeAspect="1"/>
          </p:cNvPicPr>
          <p:nvPr/>
        </p:nvPicPr>
        <p:blipFill>
          <a:blip r:embed="rId2"/>
          <a:stretch>
            <a:fillRect/>
          </a:stretch>
        </p:blipFill>
        <p:spPr>
          <a:xfrm>
            <a:off x="335090" y="4667556"/>
            <a:ext cx="3726599" cy="2074985"/>
          </a:xfrm>
          <a:prstGeom prst="rect">
            <a:avLst/>
          </a:prstGeom>
        </p:spPr>
      </p:pic>
      <p:sp>
        <p:nvSpPr>
          <p:cNvPr id="5" name="TextBox 4"/>
          <p:cNvSpPr txBox="1"/>
          <p:nvPr/>
        </p:nvSpPr>
        <p:spPr>
          <a:xfrm>
            <a:off x="335090" y="4277986"/>
            <a:ext cx="3578469" cy="646331"/>
          </a:xfrm>
          <a:prstGeom prst="rect">
            <a:avLst/>
          </a:prstGeom>
          <a:noFill/>
        </p:spPr>
        <p:txBody>
          <a:bodyPr wrap="square" rtlCol="0">
            <a:spAutoFit/>
          </a:bodyPr>
          <a:lstStyle/>
          <a:p>
            <a:r>
              <a:rPr lang="en-US" b="1" dirty="0"/>
              <a:t>Relationship of (second hand) bond price to interest rate. </a:t>
            </a:r>
          </a:p>
        </p:txBody>
      </p:sp>
      <p:sp>
        <p:nvSpPr>
          <p:cNvPr id="6" name="TextBox 5"/>
          <p:cNvSpPr txBox="1"/>
          <p:nvPr/>
        </p:nvSpPr>
        <p:spPr>
          <a:xfrm>
            <a:off x="3061269" y="5827409"/>
            <a:ext cx="1521069" cy="646331"/>
          </a:xfrm>
          <a:prstGeom prst="rect">
            <a:avLst/>
          </a:prstGeom>
          <a:noFill/>
        </p:spPr>
        <p:txBody>
          <a:bodyPr wrap="square" rtlCol="0">
            <a:spAutoFit/>
          </a:bodyPr>
          <a:lstStyle/>
          <a:p>
            <a:r>
              <a:rPr lang="en-US" sz="1200" dirty="0"/>
              <a:t>Higher Interest Rate makes second hand bonds less attractive. </a:t>
            </a:r>
          </a:p>
        </p:txBody>
      </p:sp>
      <p:sp>
        <p:nvSpPr>
          <p:cNvPr id="7" name="Rectangle 6"/>
          <p:cNvSpPr/>
          <p:nvPr/>
        </p:nvSpPr>
        <p:spPr>
          <a:xfrm>
            <a:off x="6652252" y="194706"/>
            <a:ext cx="4892432" cy="1015663"/>
          </a:xfrm>
          <a:prstGeom prst="rect">
            <a:avLst/>
          </a:prstGeom>
          <a:solidFill>
            <a:schemeClr val="accent6">
              <a:lumMod val="20000"/>
              <a:lumOff val="80000"/>
            </a:schemeClr>
          </a:solidFill>
        </p:spPr>
        <p:txBody>
          <a:bodyPr wrap="square">
            <a:spAutoFit/>
          </a:bodyPr>
          <a:lstStyle/>
          <a:p>
            <a:r>
              <a:rPr lang="en-US" sz="2000" b="1" dirty="0"/>
              <a:t>Real Interest = Nominal Interest – Inflation</a:t>
            </a:r>
          </a:p>
          <a:p>
            <a:r>
              <a:rPr lang="en-US" sz="2000" b="1" dirty="0"/>
              <a:t>Nominal Interest = Real Interest + Inflation</a:t>
            </a:r>
          </a:p>
          <a:p>
            <a:r>
              <a:rPr lang="en-US" sz="2000" b="1" dirty="0"/>
              <a:t>Actual Inflation = Expected + Unexpected</a:t>
            </a:r>
          </a:p>
        </p:txBody>
      </p:sp>
      <p:sp>
        <p:nvSpPr>
          <p:cNvPr id="8" name="Rectangle 7"/>
          <p:cNvSpPr/>
          <p:nvPr/>
        </p:nvSpPr>
        <p:spPr>
          <a:xfrm>
            <a:off x="186959" y="3208311"/>
            <a:ext cx="5748619" cy="830997"/>
          </a:xfrm>
          <a:prstGeom prst="rect">
            <a:avLst/>
          </a:prstGeom>
        </p:spPr>
        <p:txBody>
          <a:bodyPr wrap="square">
            <a:spAutoFit/>
          </a:bodyPr>
          <a:lstStyle/>
          <a:p>
            <a:r>
              <a:rPr lang="en-AU" sz="1600" b="1" u="sng" dirty="0"/>
              <a:t>Opportunity Cost of Money</a:t>
            </a:r>
          </a:p>
          <a:p>
            <a:r>
              <a:rPr lang="en-AU" sz="1600" dirty="0"/>
              <a:t>Holding money has an opportunity cost of the interest you could have earned by putting in a savings account/investing. </a:t>
            </a:r>
          </a:p>
        </p:txBody>
      </p:sp>
      <p:pic>
        <p:nvPicPr>
          <p:cNvPr id="9" name="Picture 8"/>
          <p:cNvPicPr>
            <a:picLocks noChangeAspect="1"/>
          </p:cNvPicPr>
          <p:nvPr/>
        </p:nvPicPr>
        <p:blipFill>
          <a:blip r:embed="rId3"/>
          <a:stretch>
            <a:fillRect/>
          </a:stretch>
        </p:blipFill>
        <p:spPr>
          <a:xfrm>
            <a:off x="7106303" y="3713703"/>
            <a:ext cx="5006924" cy="3423608"/>
          </a:xfrm>
          <a:prstGeom prst="rect">
            <a:avLst/>
          </a:prstGeom>
        </p:spPr>
      </p:pic>
      <p:sp>
        <p:nvSpPr>
          <p:cNvPr id="10" name="Rectangle 9"/>
          <p:cNvSpPr/>
          <p:nvPr/>
        </p:nvSpPr>
        <p:spPr>
          <a:xfrm>
            <a:off x="5975509" y="2765682"/>
            <a:ext cx="6096000" cy="830997"/>
          </a:xfrm>
          <a:prstGeom prst="rect">
            <a:avLst/>
          </a:prstGeom>
        </p:spPr>
        <p:txBody>
          <a:bodyPr>
            <a:spAutoFit/>
          </a:bodyPr>
          <a:lstStyle/>
          <a:p>
            <a:pPr>
              <a:buFont typeface="Wingdings" panose="05000000000000000000" pitchFamily="2" charset="2"/>
              <a:buChar char="q"/>
            </a:pPr>
            <a:r>
              <a:rPr lang="en-AU" sz="1600" dirty="0">
                <a:solidFill>
                  <a:srgbClr val="00B0F0"/>
                </a:solidFill>
              </a:rPr>
              <a:t>Medium of Exchange </a:t>
            </a:r>
            <a:r>
              <a:rPr lang="en-AU" sz="1600" dirty="0"/>
              <a:t>– used to buy goods and services</a:t>
            </a:r>
          </a:p>
          <a:p>
            <a:pPr>
              <a:buFont typeface="Wingdings" panose="05000000000000000000" pitchFamily="2" charset="2"/>
              <a:buChar char="q"/>
            </a:pPr>
            <a:r>
              <a:rPr lang="en-AU" sz="1600" dirty="0">
                <a:solidFill>
                  <a:srgbClr val="00B0F0"/>
                </a:solidFill>
              </a:rPr>
              <a:t>Store of Value </a:t>
            </a:r>
            <a:r>
              <a:rPr lang="en-AU" sz="1600" dirty="0"/>
              <a:t>– we can hold money and spend it in the future.</a:t>
            </a:r>
          </a:p>
          <a:p>
            <a:pPr>
              <a:buFont typeface="Wingdings" panose="05000000000000000000" pitchFamily="2" charset="2"/>
              <a:buChar char="q"/>
            </a:pPr>
            <a:r>
              <a:rPr lang="en-AU" sz="1600" dirty="0">
                <a:solidFill>
                  <a:srgbClr val="00B0F0"/>
                </a:solidFill>
              </a:rPr>
              <a:t>Unit of Account </a:t>
            </a:r>
            <a:r>
              <a:rPr lang="en-AU" sz="1600" dirty="0"/>
              <a:t>– we can measure the value of things using money. </a:t>
            </a:r>
          </a:p>
        </p:txBody>
      </p:sp>
      <p:sp>
        <p:nvSpPr>
          <p:cNvPr id="11" name="TextBox 10"/>
          <p:cNvSpPr txBox="1"/>
          <p:nvPr/>
        </p:nvSpPr>
        <p:spPr>
          <a:xfrm>
            <a:off x="4844716" y="3713703"/>
            <a:ext cx="2261587" cy="1323439"/>
          </a:xfrm>
          <a:prstGeom prst="rect">
            <a:avLst/>
          </a:prstGeom>
          <a:noFill/>
        </p:spPr>
        <p:txBody>
          <a:bodyPr wrap="square" rtlCol="0">
            <a:spAutoFit/>
          </a:bodyPr>
          <a:lstStyle/>
          <a:p>
            <a:r>
              <a:rPr lang="en-US" sz="1600" b="1" u="sng" dirty="0"/>
              <a:t>Fiat Money</a:t>
            </a:r>
          </a:p>
          <a:p>
            <a:r>
              <a:rPr lang="en-US" sz="1600" dirty="0"/>
              <a:t>Money that has no backing and can be increased without limit by the government.</a:t>
            </a:r>
          </a:p>
        </p:txBody>
      </p:sp>
      <p:sp>
        <p:nvSpPr>
          <p:cNvPr id="12" name="TextBox 11"/>
          <p:cNvSpPr txBox="1"/>
          <p:nvPr/>
        </p:nvSpPr>
        <p:spPr>
          <a:xfrm>
            <a:off x="6083709" y="1186962"/>
            <a:ext cx="3550742" cy="954107"/>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US" sz="1400" dirty="0"/>
              <a:t>Unexpected inflation benefits borrowers when there are fixed interest rates.</a:t>
            </a:r>
          </a:p>
          <a:p>
            <a:pPr marL="285750" indent="-285750">
              <a:buFont typeface="Arial" panose="020B0604020202020204" pitchFamily="34" charset="0"/>
              <a:buChar char="•"/>
            </a:pPr>
            <a:r>
              <a:rPr lang="en-US" sz="1400" dirty="0"/>
              <a:t>Unexpected deflation benefits  lenders when there are fixed interest rates.</a:t>
            </a:r>
          </a:p>
        </p:txBody>
      </p:sp>
      <p:sp>
        <p:nvSpPr>
          <p:cNvPr id="13" name="TextBox 12"/>
          <p:cNvSpPr txBox="1"/>
          <p:nvPr/>
        </p:nvSpPr>
        <p:spPr>
          <a:xfrm>
            <a:off x="442546" y="2708023"/>
            <a:ext cx="5256688" cy="523220"/>
          </a:xfrm>
          <a:prstGeom prst="rect">
            <a:avLst/>
          </a:prstGeom>
          <a:solidFill>
            <a:schemeClr val="accent4">
              <a:lumMod val="20000"/>
              <a:lumOff val="80000"/>
            </a:schemeClr>
          </a:solidFill>
        </p:spPr>
        <p:txBody>
          <a:bodyPr wrap="square" rtlCol="0">
            <a:spAutoFit/>
          </a:bodyPr>
          <a:lstStyle/>
          <a:p>
            <a:r>
              <a:rPr lang="en-US" sz="1400" i="1" dirty="0"/>
              <a:t>Liquidity</a:t>
            </a:r>
            <a:r>
              <a:rPr lang="en-US" sz="1400" dirty="0"/>
              <a:t> – how easily something can be used to buy things. Cash/easy access digital money is the most liquid asset.</a:t>
            </a:r>
          </a:p>
        </p:txBody>
      </p:sp>
      <p:sp>
        <p:nvSpPr>
          <p:cNvPr id="14" name="TextBox 13"/>
          <p:cNvSpPr txBox="1"/>
          <p:nvPr/>
        </p:nvSpPr>
        <p:spPr>
          <a:xfrm>
            <a:off x="6235262" y="2179218"/>
            <a:ext cx="871041" cy="369332"/>
          </a:xfrm>
          <a:prstGeom prst="rect">
            <a:avLst/>
          </a:prstGeom>
          <a:solidFill>
            <a:srgbClr val="00B0F0"/>
          </a:solidFill>
        </p:spPr>
        <p:txBody>
          <a:bodyPr wrap="square" rtlCol="0">
            <a:spAutoFit/>
          </a:bodyPr>
          <a:lstStyle/>
          <a:p>
            <a:r>
              <a:rPr lang="en-US" dirty="0"/>
              <a:t>Money</a:t>
            </a:r>
          </a:p>
        </p:txBody>
      </p:sp>
      <p:sp>
        <p:nvSpPr>
          <p:cNvPr id="15" name="TextBox 14"/>
          <p:cNvSpPr txBox="1"/>
          <p:nvPr/>
        </p:nvSpPr>
        <p:spPr>
          <a:xfrm>
            <a:off x="6083709" y="2498834"/>
            <a:ext cx="5622188" cy="338554"/>
          </a:xfrm>
          <a:prstGeom prst="rect">
            <a:avLst/>
          </a:prstGeom>
          <a:noFill/>
        </p:spPr>
        <p:txBody>
          <a:bodyPr wrap="square" rtlCol="0">
            <a:spAutoFit/>
          </a:bodyPr>
          <a:lstStyle/>
          <a:p>
            <a:r>
              <a:rPr lang="en-US" sz="1600" i="1" dirty="0"/>
              <a:t>Definition: can be universally accepted as a medium of exchange. </a:t>
            </a:r>
          </a:p>
        </p:txBody>
      </p:sp>
      <p:sp>
        <p:nvSpPr>
          <p:cNvPr id="16" name="TextBox 15"/>
          <p:cNvSpPr txBox="1"/>
          <p:nvPr/>
        </p:nvSpPr>
        <p:spPr>
          <a:xfrm>
            <a:off x="9734282" y="1260220"/>
            <a:ext cx="2269375" cy="830997"/>
          </a:xfrm>
          <a:prstGeom prst="rect">
            <a:avLst/>
          </a:prstGeom>
          <a:noFill/>
        </p:spPr>
        <p:txBody>
          <a:bodyPr wrap="square" rtlCol="0">
            <a:spAutoFit/>
          </a:bodyPr>
          <a:lstStyle/>
          <a:p>
            <a:r>
              <a:rPr lang="en-US" sz="1600" b="1" dirty="0"/>
              <a:t>But when the interest rate is variable there are no winners and losers.</a:t>
            </a:r>
          </a:p>
        </p:txBody>
      </p:sp>
    </p:spTree>
    <p:extLst>
      <p:ext uri="{BB962C8B-B14F-4D97-AF65-F5344CB8AC3E}">
        <p14:creationId xmlns:p14="http://schemas.microsoft.com/office/powerpoint/2010/main" val="4361097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7200" dirty="0"/>
              <a:t>The Financial System</a:t>
            </a:r>
          </a:p>
        </p:txBody>
      </p:sp>
      <p:sp>
        <p:nvSpPr>
          <p:cNvPr id="4" name="Text Placeholder 3"/>
          <p:cNvSpPr>
            <a:spLocks noGrp="1"/>
          </p:cNvSpPr>
          <p:nvPr>
            <p:ph type="body" idx="1"/>
          </p:nvPr>
        </p:nvSpPr>
        <p:spPr/>
        <p:txBody>
          <a:bodyPr/>
          <a:lstStyle/>
          <a:p>
            <a:endParaRPr lang="en-AU"/>
          </a:p>
        </p:txBody>
      </p:sp>
    </p:spTree>
    <p:extLst>
      <p:ext uri="{BB962C8B-B14F-4D97-AF65-F5344CB8AC3E}">
        <p14:creationId xmlns:p14="http://schemas.microsoft.com/office/powerpoint/2010/main" val="12558142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Financial System</a:t>
            </a:r>
          </a:p>
        </p:txBody>
      </p:sp>
      <p:sp>
        <p:nvSpPr>
          <p:cNvPr id="3" name="Content Placeholder 2"/>
          <p:cNvSpPr>
            <a:spLocks noGrp="1"/>
          </p:cNvSpPr>
          <p:nvPr>
            <p:ph idx="1"/>
          </p:nvPr>
        </p:nvSpPr>
        <p:spPr>
          <a:xfrm>
            <a:off x="587189" y="1515702"/>
            <a:ext cx="10515600" cy="846324"/>
          </a:xfrm>
        </p:spPr>
        <p:txBody>
          <a:bodyPr>
            <a:normAutofit fontScale="62500" lnSpcReduction="20000"/>
          </a:bodyPr>
          <a:lstStyle/>
          <a:p>
            <a:r>
              <a:rPr lang="en-AU" dirty="0"/>
              <a:t>The financial system is a large and complex system that involves many different financial products.</a:t>
            </a:r>
          </a:p>
          <a:p>
            <a:r>
              <a:rPr lang="en-AU" dirty="0"/>
              <a:t>However, if we take the most simplified version of the financial system: taking the excess money of savers and lending it to those who want to borrow.</a:t>
            </a:r>
          </a:p>
        </p:txBody>
      </p:sp>
      <p:pic>
        <p:nvPicPr>
          <p:cNvPr id="5" name="Picture 4"/>
          <p:cNvPicPr>
            <a:picLocks noChangeAspect="1"/>
          </p:cNvPicPr>
          <p:nvPr/>
        </p:nvPicPr>
        <p:blipFill>
          <a:blip r:embed="rId2"/>
          <a:stretch>
            <a:fillRect/>
          </a:stretch>
        </p:blipFill>
        <p:spPr>
          <a:xfrm>
            <a:off x="3771182" y="2572903"/>
            <a:ext cx="7582618" cy="3777267"/>
          </a:xfrm>
          <a:prstGeom prst="rect">
            <a:avLst/>
          </a:prstGeom>
        </p:spPr>
      </p:pic>
      <p:pic>
        <p:nvPicPr>
          <p:cNvPr id="6" name="Picture 5"/>
          <p:cNvPicPr>
            <a:picLocks noChangeAspect="1"/>
          </p:cNvPicPr>
          <p:nvPr/>
        </p:nvPicPr>
        <p:blipFill>
          <a:blip r:embed="rId3"/>
          <a:stretch>
            <a:fillRect/>
          </a:stretch>
        </p:blipFill>
        <p:spPr>
          <a:xfrm>
            <a:off x="294250" y="4035416"/>
            <a:ext cx="2638793" cy="1476581"/>
          </a:xfrm>
          <a:prstGeom prst="rect">
            <a:avLst/>
          </a:prstGeom>
        </p:spPr>
      </p:pic>
      <p:sp>
        <p:nvSpPr>
          <p:cNvPr id="7" name="Right Arrow 6"/>
          <p:cNvSpPr/>
          <p:nvPr/>
        </p:nvSpPr>
        <p:spPr>
          <a:xfrm>
            <a:off x="3110753" y="4773706"/>
            <a:ext cx="1810871" cy="5020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3340220" y="4812400"/>
            <a:ext cx="1389529" cy="381000"/>
          </a:xfrm>
          <a:prstGeom prst="rect">
            <a:avLst/>
          </a:prstGeom>
          <a:noFill/>
        </p:spPr>
        <p:txBody>
          <a:bodyPr wrap="square" rtlCol="0">
            <a:spAutoFit/>
          </a:bodyPr>
          <a:lstStyle/>
          <a:p>
            <a:r>
              <a:rPr lang="en-AU" dirty="0"/>
              <a:t>Savings</a:t>
            </a:r>
          </a:p>
        </p:txBody>
      </p:sp>
      <p:sp>
        <p:nvSpPr>
          <p:cNvPr id="9" name="Right Arrow 8"/>
          <p:cNvSpPr/>
          <p:nvPr/>
        </p:nvSpPr>
        <p:spPr>
          <a:xfrm rot="10800000">
            <a:off x="7333127" y="4773706"/>
            <a:ext cx="1810871" cy="8545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p:cNvSpPr txBox="1"/>
          <p:nvPr/>
        </p:nvSpPr>
        <p:spPr>
          <a:xfrm>
            <a:off x="7702863" y="4843392"/>
            <a:ext cx="2133600" cy="646331"/>
          </a:xfrm>
          <a:prstGeom prst="rect">
            <a:avLst/>
          </a:prstGeom>
          <a:noFill/>
        </p:spPr>
        <p:txBody>
          <a:bodyPr wrap="square" rtlCol="0">
            <a:spAutoFit/>
          </a:bodyPr>
          <a:lstStyle/>
          <a:p>
            <a:r>
              <a:rPr lang="en-AU" dirty="0"/>
              <a:t>Pay back Loan</a:t>
            </a:r>
          </a:p>
          <a:p>
            <a:r>
              <a:rPr lang="en-AU" dirty="0"/>
              <a:t>+ Interest</a:t>
            </a:r>
          </a:p>
        </p:txBody>
      </p:sp>
      <p:sp>
        <p:nvSpPr>
          <p:cNvPr id="12" name="Right Arrow 11"/>
          <p:cNvSpPr/>
          <p:nvPr/>
        </p:nvSpPr>
        <p:spPr>
          <a:xfrm rot="699976">
            <a:off x="7268487" y="3462602"/>
            <a:ext cx="1810871" cy="8243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ight Arrow 13"/>
          <p:cNvSpPr/>
          <p:nvPr/>
        </p:nvSpPr>
        <p:spPr>
          <a:xfrm rot="10800000">
            <a:off x="3078718" y="5222728"/>
            <a:ext cx="1810871" cy="5020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p:cNvSpPr txBox="1"/>
          <p:nvPr/>
        </p:nvSpPr>
        <p:spPr>
          <a:xfrm>
            <a:off x="3364005" y="5305057"/>
            <a:ext cx="1304364" cy="369332"/>
          </a:xfrm>
          <a:prstGeom prst="rect">
            <a:avLst/>
          </a:prstGeom>
          <a:noFill/>
        </p:spPr>
        <p:txBody>
          <a:bodyPr wrap="square" rtlCol="0">
            <a:spAutoFit/>
          </a:bodyPr>
          <a:lstStyle/>
          <a:p>
            <a:r>
              <a:rPr lang="en-AU" dirty="0"/>
              <a:t>Interest</a:t>
            </a:r>
          </a:p>
        </p:txBody>
      </p:sp>
      <p:sp>
        <p:nvSpPr>
          <p:cNvPr id="11" name="TextBox 10"/>
          <p:cNvSpPr txBox="1"/>
          <p:nvPr/>
        </p:nvSpPr>
        <p:spPr>
          <a:xfrm rot="751004">
            <a:off x="7171763" y="3477188"/>
            <a:ext cx="2133600" cy="646331"/>
          </a:xfrm>
          <a:prstGeom prst="rect">
            <a:avLst/>
          </a:prstGeom>
          <a:noFill/>
        </p:spPr>
        <p:txBody>
          <a:bodyPr wrap="square" rtlCol="0">
            <a:spAutoFit/>
          </a:bodyPr>
          <a:lstStyle/>
          <a:p>
            <a:r>
              <a:rPr lang="en-AU" dirty="0"/>
              <a:t>Loans, also called ‘providing credit’</a:t>
            </a:r>
          </a:p>
        </p:txBody>
      </p:sp>
      <p:sp>
        <p:nvSpPr>
          <p:cNvPr id="4" name="TextBox 3"/>
          <p:cNvSpPr txBox="1"/>
          <p:nvPr/>
        </p:nvSpPr>
        <p:spPr>
          <a:xfrm>
            <a:off x="433137" y="5909912"/>
            <a:ext cx="4379495" cy="830997"/>
          </a:xfrm>
          <a:prstGeom prst="rect">
            <a:avLst/>
          </a:prstGeom>
          <a:solidFill>
            <a:schemeClr val="accent1">
              <a:lumMod val="20000"/>
              <a:lumOff val="80000"/>
            </a:schemeClr>
          </a:solidFill>
        </p:spPr>
        <p:txBody>
          <a:bodyPr wrap="square" rtlCol="0">
            <a:spAutoFit/>
          </a:bodyPr>
          <a:lstStyle/>
          <a:p>
            <a:r>
              <a:rPr lang="en-AU" sz="1600" dirty="0"/>
              <a:t>Note: The interest that the bank charges borrowers is higher than the interest it pays for your savings. That is how the bank makes money!</a:t>
            </a:r>
          </a:p>
        </p:txBody>
      </p:sp>
      <p:sp>
        <p:nvSpPr>
          <p:cNvPr id="15" name="TextBox 14"/>
          <p:cNvSpPr txBox="1"/>
          <p:nvPr/>
        </p:nvSpPr>
        <p:spPr>
          <a:xfrm>
            <a:off x="294250" y="2503587"/>
            <a:ext cx="3045970" cy="1754326"/>
          </a:xfrm>
          <a:prstGeom prst="rect">
            <a:avLst/>
          </a:prstGeom>
          <a:noFill/>
          <a:ln>
            <a:solidFill>
              <a:schemeClr val="tx1"/>
            </a:solidFill>
          </a:ln>
        </p:spPr>
        <p:txBody>
          <a:bodyPr wrap="square" rtlCol="0">
            <a:spAutoFit/>
          </a:bodyPr>
          <a:lstStyle/>
          <a:p>
            <a:r>
              <a:rPr lang="en-AU" b="1" u="sng" dirty="0"/>
              <a:t>Related Terms:</a:t>
            </a:r>
          </a:p>
          <a:p>
            <a:pPr marL="285750" indent="-285750">
              <a:buFont typeface="Arial" panose="020B0604020202020204" pitchFamily="34" charset="0"/>
              <a:buChar char="•"/>
            </a:pPr>
            <a:r>
              <a:rPr lang="en-AU" dirty="0"/>
              <a:t>Providing credit, providing liquidity (lender’s perspective)</a:t>
            </a:r>
          </a:p>
          <a:p>
            <a:pPr marL="285750" indent="-285750">
              <a:buFont typeface="Arial" panose="020B0604020202020204" pitchFamily="34" charset="0"/>
              <a:buChar char="•"/>
            </a:pPr>
            <a:r>
              <a:rPr lang="en-AU" dirty="0"/>
              <a:t>Taking on debt (borrower’s perspective)</a:t>
            </a:r>
          </a:p>
        </p:txBody>
      </p:sp>
      <p:sp>
        <p:nvSpPr>
          <p:cNvPr id="16" name="TextBox 15"/>
          <p:cNvSpPr txBox="1"/>
          <p:nvPr/>
        </p:nvSpPr>
        <p:spPr>
          <a:xfrm>
            <a:off x="6514746" y="82246"/>
            <a:ext cx="4588043" cy="1323439"/>
          </a:xfrm>
          <a:prstGeom prst="rect">
            <a:avLst/>
          </a:prstGeom>
          <a:solidFill>
            <a:srgbClr val="FFFF00"/>
          </a:solidFill>
          <a:ln>
            <a:noFill/>
          </a:ln>
        </p:spPr>
        <p:txBody>
          <a:bodyPr wrap="square" rtlCol="0">
            <a:spAutoFit/>
          </a:bodyPr>
          <a:lstStyle/>
          <a:p>
            <a:r>
              <a:rPr lang="en-US" sz="1600" dirty="0">
                <a:solidFill>
                  <a:srgbClr val="FF0000"/>
                </a:solidFill>
              </a:rPr>
              <a:t>Summary</a:t>
            </a:r>
          </a:p>
          <a:p>
            <a:r>
              <a:rPr lang="en-US" sz="1600" dirty="0">
                <a:solidFill>
                  <a:srgbClr val="FF0000"/>
                </a:solidFill>
              </a:rPr>
              <a:t>The most simplified definition of the financial system is to act as an intermediary between those with surplus money borrowers who can use the money for various purposes.</a:t>
            </a:r>
          </a:p>
        </p:txBody>
      </p:sp>
      <p:pic>
        <p:nvPicPr>
          <p:cNvPr id="18" name="Picture 17"/>
          <p:cNvPicPr>
            <a:picLocks noChangeAspect="1"/>
          </p:cNvPicPr>
          <p:nvPr/>
        </p:nvPicPr>
        <p:blipFill>
          <a:blip r:embed="rId4"/>
          <a:stretch>
            <a:fillRect/>
          </a:stretch>
        </p:blipFill>
        <p:spPr>
          <a:xfrm>
            <a:off x="5650771" y="5909913"/>
            <a:ext cx="571580" cy="350726"/>
          </a:xfrm>
          <a:prstGeom prst="rect">
            <a:avLst/>
          </a:prstGeom>
        </p:spPr>
      </p:pic>
      <p:sp>
        <p:nvSpPr>
          <p:cNvPr id="17" name="TextBox 16"/>
          <p:cNvSpPr txBox="1"/>
          <p:nvPr/>
        </p:nvSpPr>
        <p:spPr>
          <a:xfrm>
            <a:off x="9975273" y="4172989"/>
            <a:ext cx="1127516" cy="830997"/>
          </a:xfrm>
          <a:prstGeom prst="rect">
            <a:avLst/>
          </a:prstGeom>
          <a:noFill/>
        </p:spPr>
        <p:txBody>
          <a:bodyPr wrap="square" rtlCol="0">
            <a:spAutoFit/>
          </a:bodyPr>
          <a:lstStyle/>
          <a:p>
            <a:r>
              <a:rPr lang="en-US" sz="1200" dirty="0"/>
              <a:t>Can use this money to invest and consume.</a:t>
            </a:r>
          </a:p>
        </p:txBody>
      </p:sp>
    </p:spTree>
    <p:extLst>
      <p:ext uri="{BB962C8B-B14F-4D97-AF65-F5344CB8AC3E}">
        <p14:creationId xmlns:p14="http://schemas.microsoft.com/office/powerpoint/2010/main" val="33399122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568" y="0"/>
            <a:ext cx="10515600" cy="854075"/>
          </a:xfrm>
        </p:spPr>
        <p:txBody>
          <a:bodyPr/>
          <a:lstStyle/>
          <a:p>
            <a:r>
              <a:rPr lang="en-AU" dirty="0"/>
              <a:t>Benefits of a Financial System</a:t>
            </a:r>
          </a:p>
        </p:txBody>
      </p:sp>
      <p:sp>
        <p:nvSpPr>
          <p:cNvPr id="4" name="Content Placeholder 3"/>
          <p:cNvSpPr>
            <a:spLocks noGrp="1"/>
          </p:cNvSpPr>
          <p:nvPr>
            <p:ph idx="1"/>
          </p:nvPr>
        </p:nvSpPr>
        <p:spPr>
          <a:xfrm>
            <a:off x="67234" y="854075"/>
            <a:ext cx="7819064" cy="5979073"/>
          </a:xfrm>
          <a:prstGeom prst="rect">
            <a:avLst/>
          </a:prstGeom>
        </p:spPr>
        <p:txBody>
          <a:bodyPr wrap="square">
            <a:spAutoFit/>
          </a:bodyPr>
          <a:lstStyle/>
          <a:p>
            <a:r>
              <a:rPr lang="en-AU" dirty="0"/>
              <a:t>By acting as this </a:t>
            </a:r>
            <a:r>
              <a:rPr lang="en-AU" dirty="0">
                <a:solidFill>
                  <a:srgbClr val="00B0F0"/>
                </a:solidFill>
              </a:rPr>
              <a:t>intermediary</a:t>
            </a:r>
            <a:r>
              <a:rPr lang="en-AU" dirty="0"/>
              <a:t>, they </a:t>
            </a:r>
            <a:r>
              <a:rPr lang="en-AU" dirty="0">
                <a:solidFill>
                  <a:srgbClr val="00B0F0"/>
                </a:solidFill>
              </a:rPr>
              <a:t>benefit society </a:t>
            </a:r>
            <a:r>
              <a:rPr lang="en-AU" dirty="0"/>
              <a:t>by:</a:t>
            </a:r>
          </a:p>
          <a:p>
            <a:pPr lvl="1"/>
            <a:r>
              <a:rPr lang="en-AU" b="1" dirty="0">
                <a:solidFill>
                  <a:srgbClr val="00B0F0"/>
                </a:solidFill>
              </a:rPr>
              <a:t>Reducing Transaction Costs</a:t>
            </a:r>
          </a:p>
          <a:p>
            <a:pPr lvl="2"/>
            <a:r>
              <a:rPr lang="en-AU" dirty="0"/>
              <a:t>People who save don’t have to worry about expending time and effort finding someone to lend to</a:t>
            </a:r>
          </a:p>
          <a:p>
            <a:pPr lvl="2"/>
            <a:r>
              <a:rPr lang="en-AU" dirty="0"/>
              <a:t>People who borrow don’t have to expend time and energy asking hundreds or thousands of different people</a:t>
            </a:r>
          </a:p>
          <a:p>
            <a:pPr lvl="1"/>
            <a:r>
              <a:rPr lang="en-AU" b="1" dirty="0">
                <a:solidFill>
                  <a:srgbClr val="00B0F0"/>
                </a:solidFill>
              </a:rPr>
              <a:t>Reducing Risk – diversification</a:t>
            </a:r>
          </a:p>
          <a:p>
            <a:pPr lvl="2"/>
            <a:r>
              <a:rPr lang="en-AU" dirty="0"/>
              <a:t>When you save money in a bank, you are essentially lending your money to thousands of different people because this is what the bank does with your money.</a:t>
            </a:r>
          </a:p>
          <a:p>
            <a:pPr lvl="2"/>
            <a:r>
              <a:rPr lang="en-AU" dirty="0"/>
              <a:t>This has less risk because it is much less likely that a thousand people won’t pay you back</a:t>
            </a:r>
          </a:p>
          <a:p>
            <a:pPr lvl="1"/>
            <a:r>
              <a:rPr lang="en-AU" b="1" dirty="0">
                <a:solidFill>
                  <a:srgbClr val="00B0F0"/>
                </a:solidFill>
              </a:rPr>
              <a:t>Providing Liquidity</a:t>
            </a:r>
          </a:p>
          <a:p>
            <a:pPr lvl="2"/>
            <a:r>
              <a:rPr lang="en-AU" dirty="0"/>
              <a:t>Liquid money is needed by businesses and individuals to purchase goods and services which boosts the economy. Banks make it far easier for people to access liquid money on short notice. </a:t>
            </a:r>
          </a:p>
        </p:txBody>
      </p:sp>
      <p:pic>
        <p:nvPicPr>
          <p:cNvPr id="3" name="Picture 2"/>
          <p:cNvPicPr>
            <a:picLocks noChangeAspect="1"/>
          </p:cNvPicPr>
          <p:nvPr/>
        </p:nvPicPr>
        <p:blipFill>
          <a:blip r:embed="rId2"/>
          <a:stretch>
            <a:fillRect/>
          </a:stretch>
        </p:blipFill>
        <p:spPr>
          <a:xfrm>
            <a:off x="7886298" y="1248752"/>
            <a:ext cx="3995351" cy="1782313"/>
          </a:xfrm>
          <a:prstGeom prst="rect">
            <a:avLst/>
          </a:prstGeom>
        </p:spPr>
      </p:pic>
      <p:pic>
        <p:nvPicPr>
          <p:cNvPr id="5" name="Picture 4"/>
          <p:cNvPicPr>
            <a:picLocks noChangeAspect="1"/>
          </p:cNvPicPr>
          <p:nvPr/>
        </p:nvPicPr>
        <p:blipFill>
          <a:blip r:embed="rId3"/>
          <a:stretch>
            <a:fillRect/>
          </a:stretch>
        </p:blipFill>
        <p:spPr>
          <a:xfrm>
            <a:off x="8309632" y="3253121"/>
            <a:ext cx="2696536" cy="1664268"/>
          </a:xfrm>
          <a:prstGeom prst="rect">
            <a:avLst/>
          </a:prstGeom>
        </p:spPr>
      </p:pic>
      <p:sp>
        <p:nvSpPr>
          <p:cNvPr id="6" name="TextBox 5"/>
          <p:cNvSpPr txBox="1"/>
          <p:nvPr/>
        </p:nvSpPr>
        <p:spPr>
          <a:xfrm>
            <a:off x="7886298" y="4927600"/>
            <a:ext cx="3995351" cy="369332"/>
          </a:xfrm>
          <a:prstGeom prst="rect">
            <a:avLst/>
          </a:prstGeom>
          <a:noFill/>
        </p:spPr>
        <p:txBody>
          <a:bodyPr wrap="square" rtlCol="0">
            <a:spAutoFit/>
          </a:bodyPr>
          <a:lstStyle/>
          <a:p>
            <a:r>
              <a:rPr lang="en-AU" dirty="0"/>
              <a:t>“Don’t put all your eggs in one basket.”</a:t>
            </a:r>
          </a:p>
        </p:txBody>
      </p:sp>
      <p:pic>
        <p:nvPicPr>
          <p:cNvPr id="7" name="Picture 6"/>
          <p:cNvPicPr>
            <a:picLocks noChangeAspect="1"/>
          </p:cNvPicPr>
          <p:nvPr/>
        </p:nvPicPr>
        <p:blipFill>
          <a:blip r:embed="rId4"/>
          <a:stretch>
            <a:fillRect/>
          </a:stretch>
        </p:blipFill>
        <p:spPr>
          <a:xfrm>
            <a:off x="8915763" y="5507460"/>
            <a:ext cx="1484273" cy="1689788"/>
          </a:xfrm>
          <a:prstGeom prst="rect">
            <a:avLst/>
          </a:prstGeom>
        </p:spPr>
      </p:pic>
    </p:spTree>
    <p:extLst>
      <p:ext uri="{BB962C8B-B14F-4D97-AF65-F5344CB8AC3E}">
        <p14:creationId xmlns:p14="http://schemas.microsoft.com/office/powerpoint/2010/main" val="384512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r>
              <a:rPr lang="en-AU" dirty="0"/>
              <a:t>What are two benefits of having a well functioning financial system?</a:t>
            </a:r>
          </a:p>
          <a:p>
            <a:r>
              <a:rPr lang="en-AU" dirty="0">
                <a:solidFill>
                  <a:srgbClr val="FF0000"/>
                </a:solidFill>
              </a:rPr>
              <a:t>Reduced transaction costs</a:t>
            </a:r>
          </a:p>
          <a:p>
            <a:r>
              <a:rPr lang="en-AU" dirty="0">
                <a:solidFill>
                  <a:srgbClr val="FF0000"/>
                </a:solidFill>
              </a:rPr>
              <a:t>Reduced risk</a:t>
            </a:r>
          </a:p>
          <a:p>
            <a:r>
              <a:rPr lang="en-AU" dirty="0">
                <a:solidFill>
                  <a:srgbClr val="FF0000"/>
                </a:solidFill>
              </a:rPr>
              <a:t>Provide liquidity when it is needed</a:t>
            </a:r>
          </a:p>
          <a:p>
            <a:r>
              <a:rPr lang="en-AU" dirty="0"/>
              <a:t>What would you do if you wanted to borrow money without a well functioning financial system?</a:t>
            </a:r>
          </a:p>
          <a:p>
            <a:r>
              <a:rPr lang="en-AU" dirty="0">
                <a:solidFill>
                  <a:srgbClr val="FF0000"/>
                </a:solidFill>
              </a:rPr>
              <a:t>You would have relatively </a:t>
            </a:r>
            <a:r>
              <a:rPr lang="en-AU">
                <a:solidFill>
                  <a:srgbClr val="FF0000"/>
                </a:solidFill>
              </a:rPr>
              <a:t>few options </a:t>
            </a:r>
            <a:r>
              <a:rPr lang="en-AU" dirty="0">
                <a:solidFill>
                  <a:srgbClr val="FF0000"/>
                </a:solidFill>
              </a:rPr>
              <a:t>beyond borrowing from friends and family. </a:t>
            </a:r>
          </a:p>
        </p:txBody>
      </p:sp>
    </p:spTree>
    <p:extLst>
      <p:ext uri="{BB962C8B-B14F-4D97-AF65-F5344CB8AC3E}">
        <p14:creationId xmlns:p14="http://schemas.microsoft.com/office/powerpoint/2010/main" val="371008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4" name="Picture 3"/>
          <p:cNvPicPr>
            <a:picLocks noChangeAspect="1"/>
          </p:cNvPicPr>
          <p:nvPr/>
        </p:nvPicPr>
        <p:blipFill>
          <a:blip r:embed="rId2"/>
          <a:stretch>
            <a:fillRect/>
          </a:stretch>
        </p:blipFill>
        <p:spPr>
          <a:xfrm>
            <a:off x="531539" y="477054"/>
            <a:ext cx="8090224" cy="4389586"/>
          </a:xfrm>
          <a:prstGeom prst="rect">
            <a:avLst/>
          </a:prstGeom>
        </p:spPr>
      </p:pic>
      <p:sp>
        <p:nvSpPr>
          <p:cNvPr id="5" name="Title 1"/>
          <p:cNvSpPr txBox="1">
            <a:spLocks/>
          </p:cNvSpPr>
          <p:nvPr/>
        </p:nvSpPr>
        <p:spPr>
          <a:xfrm>
            <a:off x="9052560" y="365124"/>
            <a:ext cx="493268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t>Mod 22</a:t>
            </a:r>
          </a:p>
        </p:txBody>
      </p:sp>
      <p:sp>
        <p:nvSpPr>
          <p:cNvPr id="3" name="Content Placeholder 2"/>
          <p:cNvSpPr>
            <a:spLocks noGrp="1"/>
          </p:cNvSpPr>
          <p:nvPr>
            <p:ph idx="1"/>
          </p:nvPr>
        </p:nvSpPr>
        <p:spPr>
          <a:xfrm>
            <a:off x="3818965" y="2169458"/>
            <a:ext cx="7140388" cy="3792351"/>
          </a:xfrm>
        </p:spPr>
        <p:txBody>
          <a:bodyPr/>
          <a:lstStyle/>
          <a:p>
            <a:r>
              <a:rPr lang="en-AU" dirty="0">
                <a:solidFill>
                  <a:srgbClr val="FF0000"/>
                </a:solidFill>
              </a:rPr>
              <a:t>Answer: d</a:t>
            </a:r>
          </a:p>
        </p:txBody>
      </p:sp>
    </p:spTree>
    <p:extLst>
      <p:ext uri="{BB962C8B-B14F-4D97-AF65-F5344CB8AC3E}">
        <p14:creationId xmlns:p14="http://schemas.microsoft.com/office/powerpoint/2010/main" val="85232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1120" y="365125"/>
            <a:ext cx="4932680" cy="1325563"/>
          </a:xfrm>
        </p:spPr>
        <p:txBody>
          <a:bodyPr/>
          <a:lstStyle/>
          <a:p>
            <a:r>
              <a:rPr lang="en-AU" dirty="0"/>
              <a:t>Mod 22</a:t>
            </a:r>
          </a:p>
        </p:txBody>
      </p:sp>
      <p:pic>
        <p:nvPicPr>
          <p:cNvPr id="4" name="Picture 3"/>
          <p:cNvPicPr>
            <a:picLocks noChangeAspect="1"/>
          </p:cNvPicPr>
          <p:nvPr/>
        </p:nvPicPr>
        <p:blipFill>
          <a:blip r:embed="rId2"/>
          <a:stretch>
            <a:fillRect/>
          </a:stretch>
        </p:blipFill>
        <p:spPr>
          <a:xfrm>
            <a:off x="371208" y="272832"/>
            <a:ext cx="5892102" cy="2389087"/>
          </a:xfrm>
          <a:prstGeom prst="rect">
            <a:avLst/>
          </a:prstGeom>
        </p:spPr>
      </p:pic>
      <p:sp>
        <p:nvSpPr>
          <p:cNvPr id="3" name="Content Placeholder 2"/>
          <p:cNvSpPr>
            <a:spLocks noGrp="1"/>
          </p:cNvSpPr>
          <p:nvPr>
            <p:ph idx="1"/>
          </p:nvPr>
        </p:nvSpPr>
        <p:spPr>
          <a:xfrm>
            <a:off x="3738282" y="1601507"/>
            <a:ext cx="7328647" cy="4351338"/>
          </a:xfrm>
        </p:spPr>
        <p:txBody>
          <a:bodyPr/>
          <a:lstStyle/>
          <a:p>
            <a:r>
              <a:rPr lang="en-AU" dirty="0">
                <a:solidFill>
                  <a:srgbClr val="FF0000"/>
                </a:solidFill>
              </a:rPr>
              <a:t>Answer: B</a:t>
            </a:r>
          </a:p>
        </p:txBody>
      </p:sp>
    </p:spTree>
    <p:extLst>
      <p:ext uri="{BB962C8B-B14F-4D97-AF65-F5344CB8AC3E}">
        <p14:creationId xmlns:p14="http://schemas.microsoft.com/office/powerpoint/2010/main" val="221920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9538" y="365125"/>
            <a:ext cx="1954261" cy="1325563"/>
          </a:xfrm>
        </p:spPr>
        <p:txBody>
          <a:bodyPr/>
          <a:lstStyle/>
          <a:p>
            <a:r>
              <a:rPr lang="en-AU" dirty="0"/>
              <a:t>Mod 22</a:t>
            </a:r>
          </a:p>
        </p:txBody>
      </p:sp>
      <p:sp>
        <p:nvSpPr>
          <p:cNvPr id="3" name="Content Placeholder 2"/>
          <p:cNvSpPr>
            <a:spLocks noGrp="1"/>
          </p:cNvSpPr>
          <p:nvPr>
            <p:ph idx="1"/>
          </p:nvPr>
        </p:nvSpPr>
        <p:spPr>
          <a:xfrm>
            <a:off x="838200" y="4501559"/>
            <a:ext cx="10515600" cy="1675403"/>
          </a:xfrm>
        </p:spPr>
        <p:txBody>
          <a:bodyPr/>
          <a:lstStyle/>
          <a:p>
            <a:r>
              <a:rPr lang="en-AU" dirty="0" err="1">
                <a:solidFill>
                  <a:srgbClr val="FF0000"/>
                </a:solidFill>
              </a:rPr>
              <a:t>i</a:t>
            </a:r>
            <a:r>
              <a:rPr lang="en-AU" dirty="0">
                <a:solidFill>
                  <a:srgbClr val="FF0000"/>
                </a:solidFill>
              </a:rPr>
              <a:t>) Transaction costs: b / a, c</a:t>
            </a:r>
          </a:p>
          <a:p>
            <a:r>
              <a:rPr lang="en-AU" dirty="0">
                <a:solidFill>
                  <a:srgbClr val="FF0000"/>
                </a:solidFill>
              </a:rPr>
              <a:t>ii) risk:  a, b, c</a:t>
            </a:r>
          </a:p>
          <a:p>
            <a:r>
              <a:rPr lang="en-AU" dirty="0">
                <a:solidFill>
                  <a:srgbClr val="FF0000"/>
                </a:solidFill>
              </a:rPr>
              <a:t>iii) liquidity: c, b, a</a:t>
            </a:r>
          </a:p>
        </p:txBody>
      </p:sp>
      <p:pic>
        <p:nvPicPr>
          <p:cNvPr id="4" name="Picture 3"/>
          <p:cNvPicPr>
            <a:picLocks noChangeAspect="1"/>
          </p:cNvPicPr>
          <p:nvPr/>
        </p:nvPicPr>
        <p:blipFill>
          <a:blip r:embed="rId2"/>
          <a:stretch>
            <a:fillRect/>
          </a:stretch>
        </p:blipFill>
        <p:spPr>
          <a:xfrm>
            <a:off x="166412" y="365125"/>
            <a:ext cx="9233127" cy="3353435"/>
          </a:xfrm>
          <a:prstGeom prst="rect">
            <a:avLst/>
          </a:prstGeom>
        </p:spPr>
      </p:pic>
      <p:pic>
        <p:nvPicPr>
          <p:cNvPr id="5" name="Picture 4"/>
          <p:cNvPicPr>
            <a:picLocks noChangeAspect="1"/>
          </p:cNvPicPr>
          <p:nvPr/>
        </p:nvPicPr>
        <p:blipFill>
          <a:blip r:embed="rId3"/>
          <a:stretch>
            <a:fillRect/>
          </a:stretch>
        </p:blipFill>
        <p:spPr>
          <a:xfrm>
            <a:off x="838200" y="3501027"/>
            <a:ext cx="8404477" cy="1000533"/>
          </a:xfrm>
          <a:prstGeom prst="rect">
            <a:avLst/>
          </a:prstGeom>
        </p:spPr>
      </p:pic>
    </p:spTree>
    <p:extLst>
      <p:ext uri="{BB962C8B-B14F-4D97-AF65-F5344CB8AC3E}">
        <p14:creationId xmlns:p14="http://schemas.microsoft.com/office/powerpoint/2010/main" val="110633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marR="0" lvl="0" indent="0" algn="just">
              <a:lnSpc>
                <a:spcPct val="115000"/>
              </a:lnSpc>
              <a:spcBef>
                <a:spcPts val="2400"/>
              </a:spcBef>
              <a:spcAft>
                <a:spcPts val="600"/>
              </a:spcAft>
              <a:buClr>
                <a:srgbClr val="000000"/>
              </a:buClr>
              <a:buNone/>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4. If Eric is using money to purchase gasoline for his car he is using money as</a:t>
            </a:r>
            <a:endParaRPr lang="en-US" dirty="0">
              <a:latin typeface="Century" panose="02040604050505020304" pitchFamily="18" charset="0"/>
              <a:ea typeface="Century" panose="02040604050505020304" pitchFamily="18" charset="0"/>
              <a:cs typeface="Century" panose="02040604050505020304" pitchFamily="18" charset="0"/>
            </a:endParaRPr>
          </a:p>
          <a:p>
            <a:pPr marL="742950" lvl="1" indent="-285750">
              <a:lnSpc>
                <a:spcPct val="115000"/>
              </a:lnSpc>
              <a:spcBef>
                <a:spcPts val="200"/>
              </a:spcBef>
              <a:spcAft>
                <a:spcPts val="200"/>
              </a:spcAft>
              <a:buClr>
                <a:srgbClr val="000000"/>
              </a:buClr>
              <a:buFont typeface="+mj-lt"/>
              <a:buAutoNum type="alphaUcParenBoth"/>
              <a:tabLst>
                <a:tab pos="2286635" algn="l"/>
                <a:tab pos="4115435" algn="l"/>
              </a:tabLst>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a unit of account.</a:t>
            </a:r>
            <a:endParaRPr lang="en-US" dirty="0">
              <a:latin typeface="Century" panose="02040604050505020304" pitchFamily="18" charset="0"/>
              <a:ea typeface="Century" panose="02040604050505020304" pitchFamily="18" charset="0"/>
              <a:cs typeface="Century" panose="02040604050505020304" pitchFamily="18" charset="0"/>
            </a:endParaRPr>
          </a:p>
          <a:p>
            <a:pPr marL="742950" lvl="1" indent="-285750">
              <a:lnSpc>
                <a:spcPct val="115000"/>
              </a:lnSpc>
              <a:spcBef>
                <a:spcPts val="200"/>
              </a:spcBef>
              <a:spcAft>
                <a:spcPts val="200"/>
              </a:spcAft>
              <a:buClr>
                <a:srgbClr val="000000"/>
              </a:buClr>
              <a:buFont typeface="+mj-lt"/>
              <a:buAutoNum type="alphaUcParenBoth"/>
              <a:tabLst>
                <a:tab pos="2286635" algn="l"/>
                <a:tab pos="4115435" algn="l"/>
              </a:tabLst>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a medium of exchange.</a:t>
            </a:r>
            <a:endParaRPr lang="en-US" dirty="0">
              <a:latin typeface="Century" panose="02040604050505020304" pitchFamily="18" charset="0"/>
              <a:ea typeface="Century" panose="02040604050505020304" pitchFamily="18" charset="0"/>
              <a:cs typeface="Century" panose="02040604050505020304" pitchFamily="18" charset="0"/>
            </a:endParaRPr>
          </a:p>
          <a:p>
            <a:pPr marL="742950" lvl="1" indent="-285750">
              <a:lnSpc>
                <a:spcPct val="115000"/>
              </a:lnSpc>
              <a:spcBef>
                <a:spcPts val="200"/>
              </a:spcBef>
              <a:spcAft>
                <a:spcPts val="200"/>
              </a:spcAft>
              <a:buClr>
                <a:srgbClr val="000000"/>
              </a:buClr>
              <a:buFont typeface="+mj-lt"/>
              <a:buAutoNum type="alphaUcParenBoth"/>
              <a:tabLst>
                <a:tab pos="2286635" algn="l"/>
                <a:tab pos="4115435" algn="l"/>
              </a:tabLst>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a transfer of profit</a:t>
            </a:r>
            <a:endParaRPr lang="en-US" dirty="0">
              <a:latin typeface="Century" panose="02040604050505020304" pitchFamily="18" charset="0"/>
              <a:ea typeface="Century" panose="02040604050505020304" pitchFamily="18" charset="0"/>
              <a:cs typeface="Century" panose="02040604050505020304" pitchFamily="18" charset="0"/>
            </a:endParaRPr>
          </a:p>
          <a:p>
            <a:pPr marL="742950" lvl="1" indent="-285750">
              <a:lnSpc>
                <a:spcPct val="115000"/>
              </a:lnSpc>
              <a:spcBef>
                <a:spcPts val="200"/>
              </a:spcBef>
              <a:spcAft>
                <a:spcPts val="200"/>
              </a:spcAft>
              <a:buClr>
                <a:srgbClr val="000000"/>
              </a:buClr>
              <a:buFont typeface="+mj-lt"/>
              <a:buAutoNum type="alphaUcParenBoth"/>
              <a:tabLst>
                <a:tab pos="2286635" algn="l"/>
                <a:tab pos="4115435" algn="l"/>
              </a:tabLst>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a store of value</a:t>
            </a:r>
            <a:endParaRPr lang="en-US" dirty="0">
              <a:latin typeface="Century" panose="02040604050505020304" pitchFamily="18" charset="0"/>
              <a:ea typeface="Century" panose="02040604050505020304" pitchFamily="18" charset="0"/>
              <a:cs typeface="Century" panose="02040604050505020304" pitchFamily="18" charset="0"/>
            </a:endParaRPr>
          </a:p>
          <a:p>
            <a:pPr marL="742950" lvl="1" indent="-285750">
              <a:lnSpc>
                <a:spcPct val="115000"/>
              </a:lnSpc>
              <a:spcBef>
                <a:spcPts val="200"/>
              </a:spcBef>
              <a:spcAft>
                <a:spcPts val="200"/>
              </a:spcAft>
              <a:buClr>
                <a:srgbClr val="000000"/>
              </a:buClr>
              <a:buFont typeface="+mj-lt"/>
              <a:buAutoNum type="alphaUcParenBoth"/>
              <a:tabLst>
                <a:tab pos="2286635" algn="l"/>
                <a:tab pos="4115435" algn="l"/>
              </a:tabLst>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an interest bearing asset</a:t>
            </a:r>
            <a:endParaRPr lang="en-US" dirty="0">
              <a:latin typeface="Century" panose="02040604050505020304" pitchFamily="18" charset="0"/>
              <a:ea typeface="Century" panose="02040604050505020304" pitchFamily="18" charset="0"/>
              <a:cs typeface="Century" panose="02040604050505020304" pitchFamily="18" charset="0"/>
            </a:endParaRPr>
          </a:p>
          <a:p>
            <a:endParaRPr lang="en-US" dirty="0"/>
          </a:p>
        </p:txBody>
      </p:sp>
      <p:sp>
        <p:nvSpPr>
          <p:cNvPr id="4" name="Oval 3"/>
          <p:cNvSpPr/>
          <p:nvPr/>
        </p:nvSpPr>
        <p:spPr>
          <a:xfrm>
            <a:off x="838200" y="3366027"/>
            <a:ext cx="5893469" cy="635267"/>
          </a:xfrm>
          <a:prstGeom prst="ellipse">
            <a:avLst/>
          </a:prstGeom>
          <a:solidFill>
            <a:schemeClr val="accent1">
              <a:alpha val="0"/>
            </a:schemeClr>
          </a:solid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672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422" y="175002"/>
            <a:ext cx="5019392" cy="893307"/>
          </a:xfrm>
        </p:spPr>
        <p:txBody>
          <a:bodyPr/>
          <a:lstStyle/>
          <a:p>
            <a:r>
              <a:rPr lang="en-AU" dirty="0"/>
              <a:t>The Federal Reserve</a:t>
            </a:r>
          </a:p>
        </p:txBody>
      </p:sp>
      <p:sp>
        <p:nvSpPr>
          <p:cNvPr id="3" name="Content Placeholder 2"/>
          <p:cNvSpPr>
            <a:spLocks noGrp="1"/>
          </p:cNvSpPr>
          <p:nvPr>
            <p:ph idx="1"/>
          </p:nvPr>
        </p:nvSpPr>
        <p:spPr>
          <a:xfrm>
            <a:off x="5468294" y="506995"/>
            <a:ext cx="6391746" cy="4854714"/>
          </a:xfrm>
        </p:spPr>
        <p:txBody>
          <a:bodyPr>
            <a:noAutofit/>
          </a:bodyPr>
          <a:lstStyle/>
          <a:p>
            <a:r>
              <a:rPr lang="en-AU" dirty="0"/>
              <a:t>The </a:t>
            </a:r>
            <a:r>
              <a:rPr lang="en-AU" dirty="0">
                <a:solidFill>
                  <a:srgbClr val="00B0F0"/>
                </a:solidFill>
              </a:rPr>
              <a:t>Federal Reserve </a:t>
            </a:r>
            <a:r>
              <a:rPr lang="en-AU" dirty="0"/>
              <a:t>is the name of the US Central Banking Authority / Reserve Bank, often referred to as ‘</a:t>
            </a:r>
            <a:r>
              <a:rPr lang="en-AU" dirty="0">
                <a:solidFill>
                  <a:srgbClr val="00B0F0"/>
                </a:solidFill>
              </a:rPr>
              <a:t>The Fed</a:t>
            </a:r>
            <a:r>
              <a:rPr lang="en-AU" dirty="0"/>
              <a:t>’</a:t>
            </a:r>
          </a:p>
          <a:p>
            <a:r>
              <a:rPr lang="en-AU" dirty="0"/>
              <a:t>The Fed performs several roles: </a:t>
            </a:r>
          </a:p>
          <a:p>
            <a:pPr marL="914400" lvl="1" indent="-457200">
              <a:buFont typeface="+mj-lt"/>
              <a:buAutoNum type="arabicPeriod"/>
            </a:pPr>
            <a:r>
              <a:rPr lang="en-AU" dirty="0"/>
              <a:t>Provide financial services – the ‘banker’s bank’</a:t>
            </a:r>
          </a:p>
          <a:p>
            <a:pPr marL="914400" lvl="1" indent="-457200">
              <a:buFont typeface="+mj-lt"/>
              <a:buAutoNum type="arabicPeriod"/>
            </a:pPr>
            <a:r>
              <a:rPr lang="en-AU" dirty="0"/>
              <a:t>Supervise banking system – ensure that rules and regulations are followed to ensure the overall health of the financial system</a:t>
            </a:r>
          </a:p>
          <a:p>
            <a:pPr marL="914400" lvl="1" indent="-457200">
              <a:buFont typeface="+mj-lt"/>
              <a:buAutoNum type="arabicPeriod"/>
            </a:pPr>
            <a:r>
              <a:rPr lang="en-AU" dirty="0"/>
              <a:t>Conduct Monetary Policy – this is the main topic of Unit 4 which we will cover in more detail.</a:t>
            </a:r>
          </a:p>
        </p:txBody>
      </p:sp>
      <p:sp>
        <p:nvSpPr>
          <p:cNvPr id="5" name="TextBox 4"/>
          <p:cNvSpPr txBox="1"/>
          <p:nvPr/>
        </p:nvSpPr>
        <p:spPr>
          <a:xfrm>
            <a:off x="5302061" y="5424634"/>
            <a:ext cx="6619875" cy="1200329"/>
          </a:xfrm>
          <a:prstGeom prst="rect">
            <a:avLst/>
          </a:prstGeom>
          <a:solidFill>
            <a:srgbClr val="FFFF00"/>
          </a:solidFill>
        </p:spPr>
        <p:txBody>
          <a:bodyPr wrap="square" rtlCol="0">
            <a:spAutoFit/>
          </a:bodyPr>
          <a:lstStyle/>
          <a:p>
            <a:r>
              <a:rPr lang="en-AU" dirty="0">
                <a:solidFill>
                  <a:srgbClr val="FF0000"/>
                </a:solidFill>
              </a:rPr>
              <a:t>Summary</a:t>
            </a:r>
          </a:p>
          <a:p>
            <a:r>
              <a:rPr lang="en-AU" dirty="0">
                <a:solidFill>
                  <a:srgbClr val="FF0000"/>
                </a:solidFill>
              </a:rPr>
              <a:t>The central bank in the US is called the Federal Reserve aka. The Fed</a:t>
            </a:r>
          </a:p>
          <a:p>
            <a:r>
              <a:rPr lang="en-AU" dirty="0">
                <a:solidFill>
                  <a:srgbClr val="FF0000"/>
                </a:solidFill>
              </a:rPr>
              <a:t>It serves to manage the financial system and conduct monetary policy. </a:t>
            </a:r>
          </a:p>
        </p:txBody>
      </p:sp>
      <p:pic>
        <p:nvPicPr>
          <p:cNvPr id="6" name="Picture 2" descr="What Is the Federal Reserv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422" y="1131234"/>
            <a:ext cx="4934639" cy="32897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1473423" y="4284208"/>
            <a:ext cx="2982605" cy="2573792"/>
          </a:xfrm>
          <a:prstGeom prst="rect">
            <a:avLst/>
          </a:prstGeom>
        </p:spPr>
      </p:pic>
    </p:spTree>
    <p:extLst>
      <p:ext uri="{BB962C8B-B14F-4D97-AF65-F5344CB8AC3E}">
        <p14:creationId xmlns:p14="http://schemas.microsoft.com/office/powerpoint/2010/main" val="52207395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629400" cy="1325563"/>
          </a:xfrm>
        </p:spPr>
        <p:txBody>
          <a:bodyPr/>
          <a:lstStyle/>
          <a:p>
            <a:r>
              <a:rPr lang="en-AU" dirty="0"/>
              <a:t>Federal Reserve and Politics</a:t>
            </a:r>
          </a:p>
        </p:txBody>
      </p:sp>
      <p:sp>
        <p:nvSpPr>
          <p:cNvPr id="3" name="Content Placeholder 2"/>
          <p:cNvSpPr>
            <a:spLocks noGrp="1"/>
          </p:cNvSpPr>
          <p:nvPr>
            <p:ph idx="1"/>
          </p:nvPr>
        </p:nvSpPr>
        <p:spPr>
          <a:xfrm>
            <a:off x="838200" y="1690688"/>
            <a:ext cx="5848350" cy="4351338"/>
          </a:xfrm>
        </p:spPr>
        <p:txBody>
          <a:bodyPr>
            <a:normAutofit fontScale="92500" lnSpcReduction="20000"/>
          </a:bodyPr>
          <a:lstStyle/>
          <a:p>
            <a:r>
              <a:rPr lang="en-AU" dirty="0"/>
              <a:t>The Federal Reserve is </a:t>
            </a:r>
            <a:r>
              <a:rPr lang="en-AU" dirty="0">
                <a:solidFill>
                  <a:srgbClr val="00B0F0"/>
                </a:solidFill>
              </a:rPr>
              <a:t>designed to be independent of the political process</a:t>
            </a:r>
            <a:r>
              <a:rPr lang="en-AU" dirty="0"/>
              <a:t> (though this may not always occur in practice).</a:t>
            </a:r>
          </a:p>
          <a:p>
            <a:r>
              <a:rPr lang="en-AU" dirty="0"/>
              <a:t>In this way the goal of the Federal Reserve is to </a:t>
            </a:r>
            <a:r>
              <a:rPr lang="en-AU" dirty="0">
                <a:solidFill>
                  <a:srgbClr val="00B0F0"/>
                </a:solidFill>
              </a:rPr>
              <a:t>make decisions that are best for the economy </a:t>
            </a:r>
            <a:r>
              <a:rPr lang="en-AU" dirty="0"/>
              <a:t>and not be as swayed by popular opinion. </a:t>
            </a:r>
          </a:p>
          <a:p>
            <a:r>
              <a:rPr lang="en-AU" dirty="0"/>
              <a:t>The </a:t>
            </a:r>
            <a:r>
              <a:rPr lang="en-AU" dirty="0">
                <a:solidFill>
                  <a:srgbClr val="00B0F0"/>
                </a:solidFill>
              </a:rPr>
              <a:t>Chairman of the Federal Reserve is appointed by the president </a:t>
            </a:r>
            <a:r>
              <a:rPr lang="en-AU" dirty="0"/>
              <a:t>and we have seen in recent history that Presidents from both sides of politics have often kept Chairman’s in their position. </a:t>
            </a:r>
          </a:p>
        </p:txBody>
      </p:sp>
      <p:pic>
        <p:nvPicPr>
          <p:cNvPr id="4" name="Picture 3"/>
          <p:cNvPicPr>
            <a:picLocks noChangeAspect="1"/>
          </p:cNvPicPr>
          <p:nvPr/>
        </p:nvPicPr>
        <p:blipFill>
          <a:blip r:embed="rId2"/>
          <a:stretch>
            <a:fillRect/>
          </a:stretch>
        </p:blipFill>
        <p:spPr>
          <a:xfrm>
            <a:off x="8147181" y="504824"/>
            <a:ext cx="3206619" cy="2171813"/>
          </a:xfrm>
          <a:prstGeom prst="rect">
            <a:avLst/>
          </a:prstGeom>
        </p:spPr>
      </p:pic>
      <p:sp>
        <p:nvSpPr>
          <p:cNvPr id="5" name="TextBox 4"/>
          <p:cNvSpPr txBox="1"/>
          <p:nvPr/>
        </p:nvSpPr>
        <p:spPr>
          <a:xfrm>
            <a:off x="7715250" y="2905125"/>
            <a:ext cx="4162425" cy="1754326"/>
          </a:xfrm>
          <a:prstGeom prst="rect">
            <a:avLst/>
          </a:prstGeom>
          <a:noFill/>
        </p:spPr>
        <p:txBody>
          <a:bodyPr wrap="square" rtlCol="0">
            <a:spAutoFit/>
          </a:bodyPr>
          <a:lstStyle/>
          <a:p>
            <a:r>
              <a:rPr lang="en-AU" dirty="0"/>
              <a:t>Jerome Powell was appointed by President Trump in 2018 and continued to serve under President Biden and Trump’s second term. This indicates that the position is  less political than </a:t>
            </a:r>
            <a:r>
              <a:rPr lang="en-AU"/>
              <a:t>other government positions</a:t>
            </a:r>
            <a:r>
              <a:rPr lang="en-AU" dirty="0"/>
              <a:t>. </a:t>
            </a:r>
          </a:p>
        </p:txBody>
      </p:sp>
      <p:sp>
        <p:nvSpPr>
          <p:cNvPr id="6" name="TextBox 5"/>
          <p:cNvSpPr txBox="1"/>
          <p:nvPr/>
        </p:nvSpPr>
        <p:spPr>
          <a:xfrm>
            <a:off x="7192108" y="4924425"/>
            <a:ext cx="4514117" cy="1200329"/>
          </a:xfrm>
          <a:prstGeom prst="rect">
            <a:avLst/>
          </a:prstGeom>
          <a:solidFill>
            <a:srgbClr val="FFFF00"/>
          </a:solidFill>
        </p:spPr>
        <p:txBody>
          <a:bodyPr wrap="square" rtlCol="0">
            <a:spAutoFit/>
          </a:bodyPr>
          <a:lstStyle/>
          <a:p>
            <a:r>
              <a:rPr lang="en-AU" dirty="0">
                <a:solidFill>
                  <a:srgbClr val="FF0000"/>
                </a:solidFill>
              </a:rPr>
              <a:t>Summary</a:t>
            </a:r>
          </a:p>
          <a:p>
            <a:r>
              <a:rPr lang="en-AU" dirty="0">
                <a:solidFill>
                  <a:srgbClr val="FF0000"/>
                </a:solidFill>
              </a:rPr>
              <a:t>The Federal Reserve is supposed to be independent. It does not have to listen to the government.</a:t>
            </a:r>
          </a:p>
        </p:txBody>
      </p:sp>
    </p:spTree>
    <p:extLst>
      <p:ext uri="{BB962C8B-B14F-4D97-AF65-F5344CB8AC3E}">
        <p14:creationId xmlns:p14="http://schemas.microsoft.com/office/powerpoint/2010/main" val="199247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30" name="Picture 6" descr="10 Things I've Learned From Lambs - Modern Farm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686" y="656704"/>
            <a:ext cx="8473037" cy="56486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hat Is the Federal Reserve? Functions, Structure, and Impac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0118" y="2560319"/>
            <a:ext cx="2171006" cy="10855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6755621" y="4380516"/>
            <a:ext cx="1574219" cy="831564"/>
          </a:xfrm>
          <a:prstGeom prst="rect">
            <a:avLst/>
          </a:prstGeom>
        </p:spPr>
      </p:pic>
      <p:pic>
        <p:nvPicPr>
          <p:cNvPr id="6" name="Picture 5"/>
          <p:cNvPicPr>
            <a:picLocks noChangeAspect="1"/>
          </p:cNvPicPr>
          <p:nvPr/>
        </p:nvPicPr>
        <p:blipFill>
          <a:blip r:embed="rId5"/>
          <a:stretch>
            <a:fillRect/>
          </a:stretch>
        </p:blipFill>
        <p:spPr>
          <a:xfrm>
            <a:off x="2876901" y="3481049"/>
            <a:ext cx="1218795" cy="590204"/>
          </a:xfrm>
          <a:prstGeom prst="rect">
            <a:avLst/>
          </a:prstGeom>
        </p:spPr>
      </p:pic>
      <p:pic>
        <p:nvPicPr>
          <p:cNvPr id="7" name="Picture 6"/>
          <p:cNvPicPr>
            <a:picLocks noChangeAspect="1"/>
          </p:cNvPicPr>
          <p:nvPr/>
        </p:nvPicPr>
        <p:blipFill>
          <a:blip r:embed="rId6"/>
          <a:stretch>
            <a:fillRect/>
          </a:stretch>
        </p:blipFill>
        <p:spPr>
          <a:xfrm>
            <a:off x="4451512" y="5247675"/>
            <a:ext cx="1219736" cy="950045"/>
          </a:xfrm>
          <a:prstGeom prst="rect">
            <a:avLst/>
          </a:prstGeom>
        </p:spPr>
      </p:pic>
      <p:pic>
        <p:nvPicPr>
          <p:cNvPr id="8" name="Picture 7"/>
          <p:cNvPicPr>
            <a:picLocks noChangeAspect="1"/>
          </p:cNvPicPr>
          <p:nvPr/>
        </p:nvPicPr>
        <p:blipFill>
          <a:blip r:embed="rId7"/>
          <a:stretch>
            <a:fillRect/>
          </a:stretch>
        </p:blipFill>
        <p:spPr>
          <a:xfrm>
            <a:off x="2078182" y="4575504"/>
            <a:ext cx="1789349" cy="763608"/>
          </a:xfrm>
          <a:prstGeom prst="rect">
            <a:avLst/>
          </a:prstGeom>
        </p:spPr>
      </p:pic>
    </p:spTree>
    <p:extLst>
      <p:ext uri="{BB962C8B-B14F-4D97-AF65-F5344CB8AC3E}">
        <p14:creationId xmlns:p14="http://schemas.microsoft.com/office/powerpoint/2010/main" val="8526257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normAutofit fontScale="92500" lnSpcReduction="10000"/>
          </a:bodyPr>
          <a:lstStyle/>
          <a:p>
            <a:r>
              <a:rPr lang="en-AU" dirty="0"/>
              <a:t>What is the name of the Central Bank in the United States?</a:t>
            </a:r>
          </a:p>
          <a:p>
            <a:r>
              <a:rPr lang="en-AU" dirty="0">
                <a:solidFill>
                  <a:srgbClr val="FF0000"/>
                </a:solidFill>
              </a:rPr>
              <a:t>The Federal Reserve often abbreviated to ‘the Fed’.</a:t>
            </a:r>
          </a:p>
          <a:p>
            <a:r>
              <a:rPr lang="en-AU" dirty="0"/>
              <a:t>What are some of the roles of the Central Bank?</a:t>
            </a:r>
          </a:p>
          <a:p>
            <a:r>
              <a:rPr lang="en-AU" dirty="0">
                <a:solidFill>
                  <a:srgbClr val="FF0000"/>
                </a:solidFill>
              </a:rPr>
              <a:t>To regulate the financial system.</a:t>
            </a:r>
          </a:p>
          <a:p>
            <a:r>
              <a:rPr lang="en-AU" dirty="0">
                <a:solidFill>
                  <a:srgbClr val="FF0000"/>
                </a:solidFill>
              </a:rPr>
              <a:t>To act as the ‘banks’ bank’</a:t>
            </a:r>
          </a:p>
          <a:p>
            <a:r>
              <a:rPr lang="en-AU" dirty="0">
                <a:solidFill>
                  <a:srgbClr val="FF0000"/>
                </a:solidFill>
              </a:rPr>
              <a:t>Perform Monetary Policy</a:t>
            </a:r>
          </a:p>
          <a:p>
            <a:r>
              <a:rPr lang="en-AU" dirty="0">
                <a:solidFill>
                  <a:srgbClr val="FF0000"/>
                </a:solidFill>
              </a:rPr>
              <a:t>To fight against inflation.</a:t>
            </a:r>
          </a:p>
          <a:p>
            <a:r>
              <a:rPr lang="en-AU" dirty="0"/>
              <a:t>Does the Fed have to listen to the government in power at the time?</a:t>
            </a:r>
          </a:p>
          <a:p>
            <a:r>
              <a:rPr lang="en-AU" dirty="0">
                <a:solidFill>
                  <a:srgbClr val="FF0000"/>
                </a:solidFill>
              </a:rPr>
              <a:t>No, it is (at least in theory) a non-political entity that makes decisions based on the best economic theory available.</a:t>
            </a:r>
          </a:p>
        </p:txBody>
      </p:sp>
    </p:spTree>
    <p:extLst>
      <p:ext uri="{BB962C8B-B14F-4D97-AF65-F5344CB8AC3E}">
        <p14:creationId xmlns:p14="http://schemas.microsoft.com/office/powerpoint/2010/main" val="212062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Quiz 11 Coverage</a:t>
            </a:r>
          </a:p>
        </p:txBody>
      </p:sp>
      <p:sp>
        <p:nvSpPr>
          <p:cNvPr id="3" name="Content Placeholder 2"/>
          <p:cNvSpPr>
            <a:spLocks noGrp="1"/>
          </p:cNvSpPr>
          <p:nvPr>
            <p:ph idx="1"/>
          </p:nvPr>
        </p:nvSpPr>
        <p:spPr>
          <a:xfrm>
            <a:off x="838200" y="1825624"/>
            <a:ext cx="10515600" cy="4478461"/>
          </a:xfrm>
        </p:spPr>
        <p:txBody>
          <a:bodyPr numCol="2">
            <a:normAutofit fontScale="92500" lnSpcReduction="20000"/>
          </a:bodyPr>
          <a:lstStyle/>
          <a:p>
            <a:pPr>
              <a:buFont typeface="Wingdings" panose="05000000000000000000" pitchFamily="2" charset="2"/>
              <a:buChar char="q"/>
            </a:pPr>
            <a:r>
              <a:rPr lang="en-AU" dirty="0"/>
              <a:t>Financial Assets </a:t>
            </a:r>
          </a:p>
          <a:p>
            <a:pPr lvl="1"/>
            <a:r>
              <a:rPr lang="en-AU" dirty="0"/>
              <a:t>Stocks/shares, bonds, Mutual Funds, Certificates of Deposit</a:t>
            </a:r>
          </a:p>
          <a:p>
            <a:pPr lvl="2"/>
            <a:r>
              <a:rPr lang="en-AU" dirty="0"/>
              <a:t>Bonds and certificates of deposit pay interest because they are debt based assets</a:t>
            </a:r>
          </a:p>
          <a:p>
            <a:pPr lvl="1"/>
            <a:r>
              <a:rPr lang="en-AU" dirty="0"/>
              <a:t>Liquidity – cash is the most liquid asset</a:t>
            </a:r>
          </a:p>
          <a:p>
            <a:pPr lvl="1"/>
            <a:r>
              <a:rPr lang="en-AU" dirty="0"/>
              <a:t>Opportunity Cost of Holding Money</a:t>
            </a:r>
          </a:p>
          <a:p>
            <a:pPr lvl="1"/>
            <a:r>
              <a:rPr lang="en-AU" dirty="0"/>
              <a:t>Second Hand Bond Prices and the Interest Rate</a:t>
            </a:r>
          </a:p>
          <a:p>
            <a:pPr>
              <a:buFont typeface="Wingdings" panose="05000000000000000000" pitchFamily="2" charset="2"/>
              <a:buChar char="q"/>
            </a:pPr>
            <a:r>
              <a:rPr lang="en-AU" dirty="0"/>
              <a:t>Nominal vs Real Interest Rate</a:t>
            </a:r>
          </a:p>
          <a:p>
            <a:pPr lvl="1"/>
            <a:r>
              <a:rPr lang="en-AU" dirty="0"/>
              <a:t>Fisher effect: Real Interest = Nominal Interest – Inflation</a:t>
            </a:r>
          </a:p>
          <a:p>
            <a:pPr lvl="1"/>
            <a:r>
              <a:rPr lang="en-AU" dirty="0"/>
              <a:t>Unexpected Inflation – borrowers win and lenders lose</a:t>
            </a:r>
          </a:p>
          <a:p>
            <a:pPr>
              <a:buFont typeface="Wingdings" panose="05000000000000000000" pitchFamily="2" charset="2"/>
              <a:buChar char="q"/>
            </a:pPr>
            <a:r>
              <a:rPr lang="en-AU" dirty="0"/>
              <a:t>Money</a:t>
            </a:r>
          </a:p>
          <a:p>
            <a:pPr lvl="1"/>
            <a:r>
              <a:rPr lang="en-AU" dirty="0"/>
              <a:t>Liquidity – cash is the most liquid asset</a:t>
            </a:r>
          </a:p>
          <a:p>
            <a:pPr lvl="1"/>
            <a:r>
              <a:rPr lang="en-AU" dirty="0"/>
              <a:t>Definition of money</a:t>
            </a:r>
          </a:p>
          <a:p>
            <a:pPr lvl="1"/>
            <a:r>
              <a:rPr lang="en-AU" dirty="0"/>
              <a:t>Functions of money</a:t>
            </a:r>
          </a:p>
          <a:p>
            <a:pPr lvl="1"/>
            <a:r>
              <a:rPr lang="en-AU" dirty="0"/>
              <a:t>Types of money (fiat money, commodity money)</a:t>
            </a:r>
          </a:p>
          <a:p>
            <a:pPr lvl="1"/>
            <a:r>
              <a:rPr lang="en-AU" dirty="0"/>
              <a:t>M1, M2 money supply</a:t>
            </a:r>
          </a:p>
          <a:p>
            <a:pPr>
              <a:buFont typeface="Wingdings" panose="05000000000000000000" pitchFamily="2" charset="2"/>
              <a:buChar char="q"/>
            </a:pPr>
            <a:r>
              <a:rPr lang="en-AU" dirty="0"/>
              <a:t>Financial System </a:t>
            </a:r>
            <a:r>
              <a:rPr lang="en-AU" dirty="0" err="1"/>
              <a:t>ie</a:t>
            </a:r>
            <a:r>
              <a:rPr lang="en-AU" dirty="0"/>
              <a:t>. Banks</a:t>
            </a:r>
          </a:p>
          <a:p>
            <a:pPr lvl="1"/>
            <a:r>
              <a:rPr lang="en-AU" dirty="0"/>
              <a:t>Benefits of banking system: </a:t>
            </a:r>
          </a:p>
          <a:p>
            <a:pPr lvl="2"/>
            <a:r>
              <a:rPr lang="en-AU" dirty="0"/>
              <a:t>Transaction costs lower</a:t>
            </a:r>
          </a:p>
          <a:p>
            <a:pPr lvl="2"/>
            <a:r>
              <a:rPr lang="en-AU" dirty="0"/>
              <a:t>Risk lower (diversification)</a:t>
            </a:r>
          </a:p>
          <a:p>
            <a:pPr lvl="2"/>
            <a:r>
              <a:rPr lang="en-AU" dirty="0"/>
              <a:t>Providing liquidity (</a:t>
            </a:r>
            <a:r>
              <a:rPr lang="en-AU" dirty="0" err="1"/>
              <a:t>ie</a:t>
            </a:r>
            <a:r>
              <a:rPr lang="en-AU" dirty="0"/>
              <a:t>. Providing cash to people/businesses who need it)</a:t>
            </a:r>
          </a:p>
          <a:p>
            <a:pPr lvl="1"/>
            <a:endParaRPr lang="en-AU" dirty="0"/>
          </a:p>
        </p:txBody>
      </p:sp>
    </p:spTree>
    <p:extLst>
      <p:ext uri="{BB962C8B-B14F-4D97-AF65-F5344CB8AC3E}">
        <p14:creationId xmlns:p14="http://schemas.microsoft.com/office/powerpoint/2010/main" val="4004632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Define the following uses of money</a:t>
            </a:r>
          </a:p>
        </p:txBody>
      </p:sp>
      <p:sp>
        <p:nvSpPr>
          <p:cNvPr id="3" name="Content Placeholder 2"/>
          <p:cNvSpPr>
            <a:spLocks noGrp="1"/>
          </p:cNvSpPr>
          <p:nvPr>
            <p:ph idx="1"/>
          </p:nvPr>
        </p:nvSpPr>
        <p:spPr>
          <a:xfrm>
            <a:off x="838200" y="1825625"/>
            <a:ext cx="6051487" cy="4351338"/>
          </a:xfrm>
        </p:spPr>
        <p:txBody>
          <a:bodyPr>
            <a:normAutofit fontScale="85000" lnSpcReduction="20000"/>
          </a:bodyPr>
          <a:lstStyle/>
          <a:p>
            <a:r>
              <a:rPr lang="en-US" dirty="0"/>
              <a:t>You go to a cinema and watch a movie which costs 80RMB.</a:t>
            </a:r>
          </a:p>
          <a:p>
            <a:r>
              <a:rPr lang="en-US" dirty="0"/>
              <a:t>You list a second hand bag on </a:t>
            </a:r>
            <a:r>
              <a:rPr lang="en-US" dirty="0" err="1"/>
              <a:t>XianYu</a:t>
            </a:r>
            <a:r>
              <a:rPr lang="en-US" dirty="0"/>
              <a:t> for $25. </a:t>
            </a:r>
          </a:p>
          <a:p>
            <a:r>
              <a:rPr lang="en-US" dirty="0"/>
              <a:t>You are looking at different shoes you want to buy and are comparing the prices to help you decide which one to buy.</a:t>
            </a:r>
          </a:p>
          <a:p>
            <a:r>
              <a:rPr lang="en-US" dirty="0"/>
              <a:t>You save your money because you know you are going to retire in 10 years. </a:t>
            </a:r>
          </a:p>
          <a:p>
            <a:r>
              <a:rPr lang="en-US" dirty="0"/>
              <a:t>You eat at a Mexican Restaurant on Taco Tuesday and pay 120 RMB. </a:t>
            </a:r>
          </a:p>
          <a:p>
            <a:r>
              <a:rPr lang="en-US" dirty="0"/>
              <a:t>A football player has many offers from different football clubs. One club offers them $20 million for 3 years.</a:t>
            </a:r>
          </a:p>
        </p:txBody>
      </p:sp>
      <p:sp>
        <p:nvSpPr>
          <p:cNvPr id="4" name="TextBox 3"/>
          <p:cNvSpPr txBox="1"/>
          <p:nvPr/>
        </p:nvSpPr>
        <p:spPr>
          <a:xfrm>
            <a:off x="7188451" y="1690688"/>
            <a:ext cx="2969537" cy="369332"/>
          </a:xfrm>
          <a:prstGeom prst="rect">
            <a:avLst/>
          </a:prstGeom>
          <a:noFill/>
        </p:spPr>
        <p:txBody>
          <a:bodyPr wrap="square" rtlCol="0">
            <a:spAutoFit/>
          </a:bodyPr>
          <a:lstStyle/>
          <a:p>
            <a:r>
              <a:rPr lang="en-US" dirty="0">
                <a:solidFill>
                  <a:srgbClr val="FF0000"/>
                </a:solidFill>
              </a:rPr>
              <a:t>Medium of exchange</a:t>
            </a:r>
          </a:p>
        </p:txBody>
      </p:sp>
      <p:sp>
        <p:nvSpPr>
          <p:cNvPr id="5" name="TextBox 4"/>
          <p:cNvSpPr txBox="1"/>
          <p:nvPr/>
        </p:nvSpPr>
        <p:spPr>
          <a:xfrm>
            <a:off x="7188451" y="2413456"/>
            <a:ext cx="2969537" cy="369332"/>
          </a:xfrm>
          <a:prstGeom prst="rect">
            <a:avLst/>
          </a:prstGeom>
          <a:noFill/>
        </p:spPr>
        <p:txBody>
          <a:bodyPr wrap="square" rtlCol="0">
            <a:spAutoFit/>
          </a:bodyPr>
          <a:lstStyle/>
          <a:p>
            <a:r>
              <a:rPr lang="en-US" dirty="0">
                <a:solidFill>
                  <a:srgbClr val="FF0000"/>
                </a:solidFill>
              </a:rPr>
              <a:t>Unit of Account</a:t>
            </a:r>
          </a:p>
        </p:txBody>
      </p:sp>
      <p:sp>
        <p:nvSpPr>
          <p:cNvPr id="6" name="TextBox 5"/>
          <p:cNvSpPr txBox="1"/>
          <p:nvPr/>
        </p:nvSpPr>
        <p:spPr>
          <a:xfrm>
            <a:off x="7188451" y="3016251"/>
            <a:ext cx="2969537" cy="369332"/>
          </a:xfrm>
          <a:prstGeom prst="rect">
            <a:avLst/>
          </a:prstGeom>
          <a:noFill/>
        </p:spPr>
        <p:txBody>
          <a:bodyPr wrap="square" rtlCol="0">
            <a:spAutoFit/>
          </a:bodyPr>
          <a:lstStyle/>
          <a:p>
            <a:r>
              <a:rPr lang="en-US" dirty="0">
                <a:solidFill>
                  <a:srgbClr val="FF0000"/>
                </a:solidFill>
              </a:rPr>
              <a:t>Unit of Account</a:t>
            </a:r>
          </a:p>
        </p:txBody>
      </p:sp>
      <p:sp>
        <p:nvSpPr>
          <p:cNvPr id="7" name="TextBox 6"/>
          <p:cNvSpPr txBox="1"/>
          <p:nvPr/>
        </p:nvSpPr>
        <p:spPr>
          <a:xfrm>
            <a:off x="7340851" y="3748072"/>
            <a:ext cx="2969537" cy="369332"/>
          </a:xfrm>
          <a:prstGeom prst="rect">
            <a:avLst/>
          </a:prstGeom>
          <a:noFill/>
        </p:spPr>
        <p:txBody>
          <a:bodyPr wrap="square" rtlCol="0">
            <a:spAutoFit/>
          </a:bodyPr>
          <a:lstStyle/>
          <a:p>
            <a:r>
              <a:rPr lang="en-US" dirty="0">
                <a:solidFill>
                  <a:srgbClr val="FF0000"/>
                </a:solidFill>
              </a:rPr>
              <a:t>Store of Value</a:t>
            </a:r>
          </a:p>
        </p:txBody>
      </p:sp>
      <p:sp>
        <p:nvSpPr>
          <p:cNvPr id="8" name="TextBox 7"/>
          <p:cNvSpPr txBox="1"/>
          <p:nvPr/>
        </p:nvSpPr>
        <p:spPr>
          <a:xfrm>
            <a:off x="7188451" y="4350867"/>
            <a:ext cx="2969537" cy="369332"/>
          </a:xfrm>
          <a:prstGeom prst="rect">
            <a:avLst/>
          </a:prstGeom>
          <a:noFill/>
        </p:spPr>
        <p:txBody>
          <a:bodyPr wrap="square" rtlCol="0">
            <a:spAutoFit/>
          </a:bodyPr>
          <a:lstStyle/>
          <a:p>
            <a:r>
              <a:rPr lang="en-US" dirty="0">
                <a:solidFill>
                  <a:srgbClr val="FF0000"/>
                </a:solidFill>
              </a:rPr>
              <a:t>Medium of exchange</a:t>
            </a:r>
          </a:p>
        </p:txBody>
      </p:sp>
      <p:sp>
        <p:nvSpPr>
          <p:cNvPr id="9" name="TextBox 8"/>
          <p:cNvSpPr txBox="1"/>
          <p:nvPr/>
        </p:nvSpPr>
        <p:spPr>
          <a:xfrm>
            <a:off x="7188450" y="5191330"/>
            <a:ext cx="2969537" cy="369332"/>
          </a:xfrm>
          <a:prstGeom prst="rect">
            <a:avLst/>
          </a:prstGeom>
          <a:noFill/>
        </p:spPr>
        <p:txBody>
          <a:bodyPr wrap="square" rtlCol="0">
            <a:spAutoFit/>
          </a:bodyPr>
          <a:lstStyle/>
          <a:p>
            <a:r>
              <a:rPr lang="en-US" dirty="0">
                <a:solidFill>
                  <a:srgbClr val="FF0000"/>
                </a:solidFill>
              </a:rPr>
              <a:t>Unit of Account</a:t>
            </a:r>
          </a:p>
        </p:txBody>
      </p:sp>
    </p:spTree>
    <p:extLst>
      <p:ext uri="{BB962C8B-B14F-4D97-AF65-F5344CB8AC3E}">
        <p14:creationId xmlns:p14="http://schemas.microsoft.com/office/powerpoint/2010/main" val="393549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139" y="649945"/>
            <a:ext cx="5580529" cy="567204"/>
          </a:xfrm>
        </p:spPr>
        <p:txBody>
          <a:bodyPr>
            <a:normAutofit fontScale="90000"/>
          </a:bodyPr>
          <a:lstStyle/>
          <a:p>
            <a:r>
              <a:rPr lang="en-AU" dirty="0"/>
              <a:t>Bonus: More Characteristics of Money</a:t>
            </a:r>
          </a:p>
        </p:txBody>
      </p:sp>
      <p:sp>
        <p:nvSpPr>
          <p:cNvPr id="4" name="Rectangle 3"/>
          <p:cNvSpPr/>
          <p:nvPr/>
        </p:nvSpPr>
        <p:spPr>
          <a:xfrm>
            <a:off x="6481881" y="1597778"/>
            <a:ext cx="3228599" cy="4278094"/>
          </a:xfrm>
          <a:prstGeom prst="rect">
            <a:avLst/>
          </a:prstGeom>
        </p:spPr>
        <p:txBody>
          <a:bodyPr wrap="square">
            <a:spAutoFit/>
          </a:bodyPr>
          <a:lstStyle/>
          <a:p>
            <a:pPr marL="285750" indent="-285750">
              <a:buFont typeface="Wingdings" panose="05000000000000000000" pitchFamily="2" charset="2"/>
              <a:buChar char="ü"/>
            </a:pPr>
            <a:r>
              <a:rPr lang="en-AU" sz="2400" dirty="0">
                <a:solidFill>
                  <a:srgbClr val="00B050"/>
                </a:solidFill>
              </a:rPr>
              <a:t>Uniformity/</a:t>
            </a:r>
            <a:r>
              <a:rPr lang="en-AU" sz="2400" dirty="0" err="1">
                <a:solidFill>
                  <a:srgbClr val="00B050"/>
                </a:solidFill>
              </a:rPr>
              <a:t>Fungibility</a:t>
            </a:r>
            <a:endParaRPr lang="en-AU" sz="2400" dirty="0">
              <a:solidFill>
                <a:srgbClr val="00B050"/>
              </a:solidFill>
            </a:endParaRPr>
          </a:p>
          <a:p>
            <a:pPr lvl="1"/>
            <a:r>
              <a:rPr lang="en-AU" sz="2000" dirty="0"/>
              <a:t>Any two units of money must be uniform, that is the same, in terms of what they will buy.</a:t>
            </a:r>
          </a:p>
          <a:p>
            <a:pPr marL="285750" indent="-285750">
              <a:buFont typeface="Wingdings" panose="05000000000000000000" pitchFamily="2" charset="2"/>
              <a:buChar char="ü"/>
            </a:pPr>
            <a:r>
              <a:rPr lang="en-AU" sz="2400" dirty="0">
                <a:solidFill>
                  <a:srgbClr val="00B050"/>
                </a:solidFill>
              </a:rPr>
              <a:t>Limited Supply</a:t>
            </a:r>
          </a:p>
          <a:p>
            <a:pPr lvl="1"/>
            <a:r>
              <a:rPr lang="en-AU" sz="2000" dirty="0"/>
              <a:t>Money must be available only in limited quantities.</a:t>
            </a:r>
          </a:p>
          <a:p>
            <a:pPr marL="285750" indent="-285750">
              <a:buFont typeface="Wingdings" panose="05000000000000000000" pitchFamily="2" charset="2"/>
              <a:buChar char="ü"/>
            </a:pPr>
            <a:r>
              <a:rPr lang="en-AU" sz="2400" dirty="0">
                <a:solidFill>
                  <a:srgbClr val="00B050"/>
                </a:solidFill>
              </a:rPr>
              <a:t>Acceptability</a:t>
            </a:r>
          </a:p>
          <a:p>
            <a:pPr lvl="1"/>
            <a:r>
              <a:rPr lang="en-AU" sz="2000" dirty="0"/>
              <a:t>Everyone must be able to exchange the money for goods and services.</a:t>
            </a:r>
          </a:p>
        </p:txBody>
      </p:sp>
      <p:sp>
        <p:nvSpPr>
          <p:cNvPr id="5" name="Rectangle 4"/>
          <p:cNvSpPr/>
          <p:nvPr/>
        </p:nvSpPr>
        <p:spPr>
          <a:xfrm>
            <a:off x="349624" y="1690688"/>
            <a:ext cx="3334871" cy="4585871"/>
          </a:xfrm>
          <a:prstGeom prst="rect">
            <a:avLst/>
          </a:prstGeom>
        </p:spPr>
        <p:txBody>
          <a:bodyPr wrap="square">
            <a:spAutoFit/>
          </a:bodyPr>
          <a:lstStyle/>
          <a:p>
            <a:pPr marL="285750" indent="-285750">
              <a:buFont typeface="Wingdings" panose="05000000000000000000" pitchFamily="2" charset="2"/>
              <a:buChar char="ü"/>
            </a:pPr>
            <a:r>
              <a:rPr lang="en-AU" sz="2400" dirty="0">
                <a:solidFill>
                  <a:srgbClr val="00B050"/>
                </a:solidFill>
              </a:rPr>
              <a:t>Durability</a:t>
            </a:r>
          </a:p>
          <a:p>
            <a:pPr lvl="1"/>
            <a:r>
              <a:rPr lang="en-AU" sz="2000" dirty="0"/>
              <a:t>Objects used as money must withstand physical wear and tear</a:t>
            </a:r>
          </a:p>
          <a:p>
            <a:pPr marL="285750" indent="-285750">
              <a:buFont typeface="Wingdings" panose="05000000000000000000" pitchFamily="2" charset="2"/>
              <a:buChar char="ü"/>
            </a:pPr>
            <a:r>
              <a:rPr lang="en-AU" sz="2400" dirty="0">
                <a:solidFill>
                  <a:srgbClr val="00B050"/>
                </a:solidFill>
              </a:rPr>
              <a:t>Portability</a:t>
            </a:r>
          </a:p>
          <a:p>
            <a:pPr lvl="1"/>
            <a:r>
              <a:rPr lang="en-AU" sz="2000" dirty="0"/>
              <a:t>People need to be able to take money with them as they go about their business.</a:t>
            </a:r>
          </a:p>
          <a:p>
            <a:pPr marL="285750" indent="-285750">
              <a:buFont typeface="Wingdings" panose="05000000000000000000" pitchFamily="2" charset="2"/>
              <a:buChar char="ü"/>
            </a:pPr>
            <a:r>
              <a:rPr lang="en-AU" sz="2400" dirty="0">
                <a:solidFill>
                  <a:srgbClr val="00B050"/>
                </a:solidFill>
              </a:rPr>
              <a:t>Divisibility</a:t>
            </a:r>
          </a:p>
          <a:p>
            <a:pPr lvl="1"/>
            <a:r>
              <a:rPr lang="en-AU" sz="2000" dirty="0"/>
              <a:t>To be useful, money must be easily divided into smaller denominations or units of value.</a:t>
            </a:r>
          </a:p>
        </p:txBody>
      </p:sp>
      <p:pic>
        <p:nvPicPr>
          <p:cNvPr id="7" name="Picture 6"/>
          <p:cNvPicPr>
            <a:picLocks noChangeAspect="1"/>
          </p:cNvPicPr>
          <p:nvPr/>
        </p:nvPicPr>
        <p:blipFill>
          <a:blip r:embed="rId2"/>
          <a:stretch>
            <a:fillRect/>
          </a:stretch>
        </p:blipFill>
        <p:spPr>
          <a:xfrm>
            <a:off x="3950250" y="1690688"/>
            <a:ext cx="1476581" cy="1457528"/>
          </a:xfrm>
          <a:prstGeom prst="rect">
            <a:avLst/>
          </a:prstGeom>
        </p:spPr>
      </p:pic>
      <p:pic>
        <p:nvPicPr>
          <p:cNvPr id="8" name="Picture 7"/>
          <p:cNvPicPr>
            <a:picLocks noChangeAspect="1"/>
          </p:cNvPicPr>
          <p:nvPr/>
        </p:nvPicPr>
        <p:blipFill>
          <a:blip r:embed="rId3"/>
          <a:stretch>
            <a:fillRect/>
          </a:stretch>
        </p:blipFill>
        <p:spPr>
          <a:xfrm>
            <a:off x="3950250" y="3415553"/>
            <a:ext cx="1355692" cy="1319051"/>
          </a:xfrm>
          <a:prstGeom prst="rect">
            <a:avLst/>
          </a:prstGeom>
        </p:spPr>
      </p:pic>
      <p:pic>
        <p:nvPicPr>
          <p:cNvPr id="9" name="Picture 8"/>
          <p:cNvPicPr>
            <a:picLocks noChangeAspect="1"/>
          </p:cNvPicPr>
          <p:nvPr/>
        </p:nvPicPr>
        <p:blipFill>
          <a:blip r:embed="rId4"/>
          <a:stretch>
            <a:fillRect/>
          </a:stretch>
        </p:blipFill>
        <p:spPr>
          <a:xfrm>
            <a:off x="4083615" y="4950791"/>
            <a:ext cx="1222327" cy="1281953"/>
          </a:xfrm>
          <a:prstGeom prst="rect">
            <a:avLst/>
          </a:prstGeom>
        </p:spPr>
      </p:pic>
      <p:pic>
        <p:nvPicPr>
          <p:cNvPr id="10" name="Picture 9"/>
          <p:cNvPicPr>
            <a:picLocks noChangeAspect="1"/>
          </p:cNvPicPr>
          <p:nvPr/>
        </p:nvPicPr>
        <p:blipFill>
          <a:blip r:embed="rId5"/>
          <a:stretch>
            <a:fillRect/>
          </a:stretch>
        </p:blipFill>
        <p:spPr>
          <a:xfrm>
            <a:off x="9674627" y="1332935"/>
            <a:ext cx="1762371" cy="1781424"/>
          </a:xfrm>
          <a:prstGeom prst="rect">
            <a:avLst/>
          </a:prstGeom>
        </p:spPr>
      </p:pic>
      <p:pic>
        <p:nvPicPr>
          <p:cNvPr id="11" name="Picture 10"/>
          <p:cNvPicPr>
            <a:picLocks noChangeAspect="1"/>
          </p:cNvPicPr>
          <p:nvPr/>
        </p:nvPicPr>
        <p:blipFill>
          <a:blip r:embed="rId6"/>
          <a:stretch>
            <a:fillRect/>
          </a:stretch>
        </p:blipFill>
        <p:spPr>
          <a:xfrm>
            <a:off x="9852282" y="3736825"/>
            <a:ext cx="1667108" cy="590632"/>
          </a:xfrm>
          <a:prstGeom prst="rect">
            <a:avLst/>
          </a:prstGeom>
        </p:spPr>
      </p:pic>
      <p:pic>
        <p:nvPicPr>
          <p:cNvPr id="12" name="Picture 11"/>
          <p:cNvPicPr>
            <a:picLocks noChangeAspect="1"/>
          </p:cNvPicPr>
          <p:nvPr/>
        </p:nvPicPr>
        <p:blipFill>
          <a:blip r:embed="rId7"/>
          <a:stretch>
            <a:fillRect/>
          </a:stretch>
        </p:blipFill>
        <p:spPr>
          <a:xfrm>
            <a:off x="9753764" y="4823011"/>
            <a:ext cx="1789007" cy="1710080"/>
          </a:xfrm>
          <a:prstGeom prst="rect">
            <a:avLst/>
          </a:prstGeom>
        </p:spPr>
      </p:pic>
      <p:sp>
        <p:nvSpPr>
          <p:cNvPr id="13" name="TextBox 12"/>
          <p:cNvSpPr txBox="1"/>
          <p:nvPr/>
        </p:nvSpPr>
        <p:spPr>
          <a:xfrm>
            <a:off x="9674627" y="2823882"/>
            <a:ext cx="2642879" cy="523220"/>
          </a:xfrm>
          <a:prstGeom prst="rect">
            <a:avLst/>
          </a:prstGeom>
          <a:noFill/>
        </p:spPr>
        <p:txBody>
          <a:bodyPr wrap="square" rtlCol="0">
            <a:spAutoFit/>
          </a:bodyPr>
          <a:lstStyle/>
          <a:p>
            <a:r>
              <a:rPr lang="en-AU" sz="1400" dirty="0" err="1">
                <a:solidFill>
                  <a:srgbClr val="0070C0"/>
                </a:solidFill>
              </a:rPr>
              <a:t>Eg</a:t>
            </a:r>
            <a:r>
              <a:rPr lang="en-AU" sz="1400" dirty="0">
                <a:solidFill>
                  <a:srgbClr val="0070C0"/>
                </a:solidFill>
              </a:rPr>
              <a:t>. $1 dollar buys the same as another $1 dollar</a:t>
            </a:r>
          </a:p>
        </p:txBody>
      </p:sp>
      <p:sp>
        <p:nvSpPr>
          <p:cNvPr id="14" name="TextBox 13"/>
          <p:cNvSpPr txBox="1"/>
          <p:nvPr/>
        </p:nvSpPr>
        <p:spPr>
          <a:xfrm>
            <a:off x="762000" y="6042212"/>
            <a:ext cx="2958353" cy="523220"/>
          </a:xfrm>
          <a:prstGeom prst="rect">
            <a:avLst/>
          </a:prstGeom>
          <a:noFill/>
        </p:spPr>
        <p:txBody>
          <a:bodyPr wrap="square" rtlCol="0">
            <a:spAutoFit/>
          </a:bodyPr>
          <a:lstStyle/>
          <a:p>
            <a:r>
              <a:rPr lang="en-AU" sz="1400" dirty="0" err="1">
                <a:solidFill>
                  <a:srgbClr val="0070C0"/>
                </a:solidFill>
              </a:rPr>
              <a:t>Eg</a:t>
            </a:r>
            <a:r>
              <a:rPr lang="en-AU" sz="1400" dirty="0">
                <a:solidFill>
                  <a:srgbClr val="0070C0"/>
                </a:solidFill>
              </a:rPr>
              <a:t>. 10 yuan can be broken into 1 yuan and 9 yuan.</a:t>
            </a:r>
          </a:p>
        </p:txBody>
      </p:sp>
      <p:sp>
        <p:nvSpPr>
          <p:cNvPr id="15" name="TextBox 14"/>
          <p:cNvSpPr txBox="1"/>
          <p:nvPr/>
        </p:nvSpPr>
        <p:spPr>
          <a:xfrm>
            <a:off x="6862348" y="286871"/>
            <a:ext cx="3724970" cy="1077218"/>
          </a:xfrm>
          <a:prstGeom prst="rect">
            <a:avLst/>
          </a:prstGeom>
          <a:solidFill>
            <a:srgbClr val="FFFF00"/>
          </a:solidFill>
        </p:spPr>
        <p:txBody>
          <a:bodyPr wrap="square" rtlCol="0">
            <a:spAutoFit/>
          </a:bodyPr>
          <a:lstStyle/>
          <a:p>
            <a:r>
              <a:rPr lang="en-AU" sz="1600" dirty="0">
                <a:solidFill>
                  <a:srgbClr val="FF0000"/>
                </a:solidFill>
              </a:rPr>
              <a:t>Summary</a:t>
            </a:r>
          </a:p>
          <a:p>
            <a:r>
              <a:rPr lang="en-AU" sz="1600" dirty="0">
                <a:solidFill>
                  <a:srgbClr val="FF0000"/>
                </a:solidFill>
              </a:rPr>
              <a:t>Money has 6 characteristics. Note that money is usually not completely perfect across all the characteristics.</a:t>
            </a:r>
          </a:p>
        </p:txBody>
      </p:sp>
      <p:pic>
        <p:nvPicPr>
          <p:cNvPr id="16" name="Picture 15"/>
          <p:cNvPicPr>
            <a:picLocks noChangeAspect="1"/>
          </p:cNvPicPr>
          <p:nvPr/>
        </p:nvPicPr>
        <p:blipFill>
          <a:blip r:embed="rId8"/>
          <a:stretch>
            <a:fillRect/>
          </a:stretch>
        </p:blipFill>
        <p:spPr>
          <a:xfrm>
            <a:off x="10850566" y="1364089"/>
            <a:ext cx="1337648" cy="823821"/>
          </a:xfrm>
          <a:prstGeom prst="rect">
            <a:avLst/>
          </a:prstGeom>
        </p:spPr>
      </p:pic>
    </p:spTree>
    <p:extLst>
      <p:ext uri="{BB962C8B-B14F-4D97-AF65-F5344CB8AC3E}">
        <p14:creationId xmlns:p14="http://schemas.microsoft.com/office/powerpoint/2010/main" val="2732943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935" y="-120305"/>
            <a:ext cx="10515600" cy="1325563"/>
          </a:xfrm>
        </p:spPr>
        <p:txBody>
          <a:bodyPr/>
          <a:lstStyle/>
          <a:p>
            <a:r>
              <a:rPr lang="en-AU" dirty="0"/>
              <a:t>Fiat Money </a:t>
            </a:r>
            <a:r>
              <a:rPr lang="en-AU" dirty="0" err="1"/>
              <a:t>ie</a:t>
            </a:r>
            <a:r>
              <a:rPr lang="en-AU" dirty="0"/>
              <a:t>. Paper Money</a:t>
            </a:r>
          </a:p>
        </p:txBody>
      </p:sp>
      <p:sp>
        <p:nvSpPr>
          <p:cNvPr id="3" name="Content Placeholder 2"/>
          <p:cNvSpPr>
            <a:spLocks noGrp="1"/>
          </p:cNvSpPr>
          <p:nvPr>
            <p:ph idx="1"/>
          </p:nvPr>
        </p:nvSpPr>
        <p:spPr>
          <a:xfrm>
            <a:off x="291935" y="951036"/>
            <a:ext cx="9089571" cy="1851555"/>
          </a:xfrm>
        </p:spPr>
        <p:txBody>
          <a:bodyPr>
            <a:normAutofit fontScale="70000" lnSpcReduction="20000"/>
          </a:bodyPr>
          <a:lstStyle/>
          <a:p>
            <a:r>
              <a:rPr lang="en-AU" dirty="0"/>
              <a:t>Money of the past was </a:t>
            </a:r>
            <a:r>
              <a:rPr lang="en-AU" dirty="0">
                <a:solidFill>
                  <a:srgbClr val="00B0F0"/>
                </a:solidFill>
              </a:rPr>
              <a:t>often made out of precious metals </a:t>
            </a:r>
            <a:r>
              <a:rPr lang="en-AU" dirty="0"/>
              <a:t>such as gold and silver and was called </a:t>
            </a:r>
            <a:r>
              <a:rPr lang="en-AU" dirty="0">
                <a:solidFill>
                  <a:srgbClr val="00B0F0"/>
                </a:solidFill>
              </a:rPr>
              <a:t>commodity money</a:t>
            </a:r>
            <a:r>
              <a:rPr lang="en-AU" dirty="0"/>
              <a:t>. This worked in part because it had limited supply. </a:t>
            </a:r>
          </a:p>
          <a:p>
            <a:r>
              <a:rPr lang="en-AU" dirty="0">
                <a:solidFill>
                  <a:srgbClr val="00B0F0"/>
                </a:solidFill>
              </a:rPr>
              <a:t>Fiat money – ‘paper money’ </a:t>
            </a:r>
            <a:r>
              <a:rPr lang="en-AU" dirty="0"/>
              <a:t>– this money is not linked to any real element. This is the most common form in the world today. The </a:t>
            </a:r>
            <a:r>
              <a:rPr lang="en-AU" dirty="0">
                <a:solidFill>
                  <a:srgbClr val="00B050"/>
                </a:solidFill>
              </a:rPr>
              <a:t>value of the money </a:t>
            </a:r>
            <a:r>
              <a:rPr lang="en-AU" dirty="0"/>
              <a:t>is based on the </a:t>
            </a:r>
            <a:r>
              <a:rPr lang="en-AU" dirty="0">
                <a:solidFill>
                  <a:srgbClr val="00B050"/>
                </a:solidFill>
              </a:rPr>
              <a:t>government guarantee</a:t>
            </a:r>
            <a:r>
              <a:rPr lang="en-AU" dirty="0"/>
              <a:t> that the money is universally accepted as payment. </a:t>
            </a:r>
          </a:p>
          <a:p>
            <a:pPr lvl="1"/>
            <a:r>
              <a:rPr lang="en-AU" dirty="0"/>
              <a:t>Therefore a </a:t>
            </a:r>
            <a:r>
              <a:rPr lang="en-AU" dirty="0">
                <a:solidFill>
                  <a:srgbClr val="00B050"/>
                </a:solidFill>
              </a:rPr>
              <a:t>government can increase or decrease the amount money </a:t>
            </a:r>
            <a:r>
              <a:rPr lang="en-AU" dirty="0"/>
              <a:t>as much as they want.</a:t>
            </a:r>
          </a:p>
        </p:txBody>
      </p:sp>
      <p:sp>
        <p:nvSpPr>
          <p:cNvPr id="9" name="TextBox 8"/>
          <p:cNvSpPr txBox="1"/>
          <p:nvPr/>
        </p:nvSpPr>
        <p:spPr>
          <a:xfrm>
            <a:off x="9381506" y="413700"/>
            <a:ext cx="2697184" cy="1384995"/>
          </a:xfrm>
          <a:prstGeom prst="rect">
            <a:avLst/>
          </a:prstGeom>
          <a:solidFill>
            <a:srgbClr val="FFFF00"/>
          </a:solidFill>
        </p:spPr>
        <p:txBody>
          <a:bodyPr wrap="square" rtlCol="0">
            <a:spAutoFit/>
          </a:bodyPr>
          <a:lstStyle/>
          <a:p>
            <a:r>
              <a:rPr lang="en-US" sz="1200" dirty="0">
                <a:solidFill>
                  <a:srgbClr val="FF0000"/>
                </a:solidFill>
              </a:rPr>
              <a:t>Summary</a:t>
            </a:r>
          </a:p>
          <a:p>
            <a:r>
              <a:rPr lang="en-US" sz="1200" dirty="0">
                <a:solidFill>
                  <a:srgbClr val="FF0000"/>
                </a:solidFill>
              </a:rPr>
              <a:t>Fiat money is paper money and the value is based on the guarantee that the money is universally accepted. </a:t>
            </a:r>
          </a:p>
          <a:p>
            <a:r>
              <a:rPr lang="en-US" sz="1200" dirty="0">
                <a:solidFill>
                  <a:srgbClr val="FF0000"/>
                </a:solidFill>
              </a:rPr>
              <a:t>In the past and other cultures money has been made of precious elements such as gold. </a:t>
            </a:r>
          </a:p>
        </p:txBody>
      </p:sp>
      <p:sp>
        <p:nvSpPr>
          <p:cNvPr id="10" name="Content Placeholder 4">
            <a:extLst>
              <a:ext uri="{FF2B5EF4-FFF2-40B4-BE49-F238E27FC236}">
                <a16:creationId xmlns:a16="http://schemas.microsoft.com/office/drawing/2014/main" id="{8F775068-DB91-ECED-219E-F62516BCD70C}"/>
              </a:ext>
            </a:extLst>
          </p:cNvPr>
          <p:cNvSpPr txBox="1">
            <a:spLocks/>
          </p:cNvSpPr>
          <p:nvPr/>
        </p:nvSpPr>
        <p:spPr>
          <a:xfrm>
            <a:off x="617517" y="2933205"/>
            <a:ext cx="3387324" cy="2379575"/>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u="sng" dirty="0"/>
              <a:t>Money made of gold/silver</a:t>
            </a:r>
          </a:p>
          <a:p>
            <a:r>
              <a:rPr lang="en-US" sz="2000" dirty="0"/>
              <a:t>Money is made of gold, the more gold, the more money.</a:t>
            </a:r>
          </a:p>
          <a:p>
            <a:r>
              <a:rPr lang="en-US" sz="2000" dirty="0"/>
              <a:t>Commonly used in ancient times.</a:t>
            </a:r>
          </a:p>
        </p:txBody>
      </p:sp>
      <p:sp>
        <p:nvSpPr>
          <p:cNvPr id="11" name="Content Placeholder 5">
            <a:extLst>
              <a:ext uri="{FF2B5EF4-FFF2-40B4-BE49-F238E27FC236}">
                <a16:creationId xmlns:a16="http://schemas.microsoft.com/office/drawing/2014/main" id="{8A4D1F13-8F30-77A5-B4F9-C3C2C2953A9A}"/>
              </a:ext>
            </a:extLst>
          </p:cNvPr>
          <p:cNvSpPr txBox="1">
            <a:spLocks/>
          </p:cNvSpPr>
          <p:nvPr/>
        </p:nvSpPr>
        <p:spPr>
          <a:xfrm>
            <a:off x="4321413" y="2933205"/>
            <a:ext cx="3387325" cy="2379575"/>
          </a:xfrm>
          <a:prstGeom prst="rect">
            <a:avLst/>
          </a:prstGeom>
          <a:ln>
            <a:solidFill>
              <a:schemeClr val="accent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u="sng" dirty="0"/>
              <a:t>Money is connected to the value of gold</a:t>
            </a:r>
          </a:p>
          <a:p>
            <a:r>
              <a:rPr lang="en-US" sz="2000" dirty="0"/>
              <a:t>Up until 1971, US dollars could be exchanged for gold at $35 per ounce</a:t>
            </a:r>
          </a:p>
          <a:p>
            <a:endParaRPr lang="en-US" dirty="0"/>
          </a:p>
        </p:txBody>
      </p:sp>
      <p:sp>
        <p:nvSpPr>
          <p:cNvPr id="12" name="Content Placeholder 5">
            <a:extLst>
              <a:ext uri="{FF2B5EF4-FFF2-40B4-BE49-F238E27FC236}">
                <a16:creationId xmlns:a16="http://schemas.microsoft.com/office/drawing/2014/main" id="{A7702BD7-23BF-694A-415D-35E0F5D84E27}"/>
              </a:ext>
            </a:extLst>
          </p:cNvPr>
          <p:cNvSpPr txBox="1">
            <a:spLocks/>
          </p:cNvSpPr>
          <p:nvPr/>
        </p:nvSpPr>
        <p:spPr>
          <a:xfrm>
            <a:off x="8019895" y="2826898"/>
            <a:ext cx="3387325" cy="2379575"/>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u="sng" dirty="0"/>
              <a:t>Pure fiat money</a:t>
            </a:r>
          </a:p>
          <a:p>
            <a:r>
              <a:rPr lang="en-US" sz="2000" dirty="0"/>
              <a:t>Money has no official connection to gold, only based on its guarantee by the government.</a:t>
            </a:r>
          </a:p>
          <a:p>
            <a:r>
              <a:rPr lang="en-US" sz="2000" dirty="0"/>
              <a:t>Almost all currencies today are fiat money.</a:t>
            </a:r>
          </a:p>
          <a:p>
            <a:endParaRPr lang="en-US" dirty="0"/>
          </a:p>
        </p:txBody>
      </p:sp>
      <p:sp>
        <p:nvSpPr>
          <p:cNvPr id="13" name="Right Arrow 12">
            <a:extLst>
              <a:ext uri="{FF2B5EF4-FFF2-40B4-BE49-F238E27FC236}">
                <a16:creationId xmlns:a16="http://schemas.microsoft.com/office/drawing/2014/main" id="{3C047346-3A3A-0466-BBFD-5FCF75E66EB1}"/>
              </a:ext>
            </a:extLst>
          </p:cNvPr>
          <p:cNvSpPr/>
          <p:nvPr/>
        </p:nvSpPr>
        <p:spPr>
          <a:xfrm>
            <a:off x="741887" y="6064513"/>
            <a:ext cx="10708226" cy="6665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98F8FFF-C141-FCB6-D293-F2B6A973F770}"/>
              </a:ext>
            </a:extLst>
          </p:cNvPr>
          <p:cNvSpPr txBox="1"/>
          <p:nvPr/>
        </p:nvSpPr>
        <p:spPr>
          <a:xfrm>
            <a:off x="9713558" y="5981502"/>
            <a:ext cx="1497969" cy="1200329"/>
          </a:xfrm>
          <a:prstGeom prst="rect">
            <a:avLst/>
          </a:prstGeom>
          <a:noFill/>
        </p:spPr>
        <p:txBody>
          <a:bodyPr wrap="square" rtlCol="0">
            <a:spAutoFit/>
          </a:bodyPr>
          <a:lstStyle/>
          <a:p>
            <a:r>
              <a:rPr lang="en-US" dirty="0"/>
              <a:t>Money has no connection to gold</a:t>
            </a:r>
          </a:p>
        </p:txBody>
      </p:sp>
      <p:sp>
        <p:nvSpPr>
          <p:cNvPr id="15" name="TextBox 14">
            <a:extLst>
              <a:ext uri="{FF2B5EF4-FFF2-40B4-BE49-F238E27FC236}">
                <a16:creationId xmlns:a16="http://schemas.microsoft.com/office/drawing/2014/main" id="{5CFBBEBF-2153-7F7A-933E-6D5BBE963491}"/>
              </a:ext>
            </a:extLst>
          </p:cNvPr>
          <p:cNvSpPr txBox="1"/>
          <p:nvPr/>
        </p:nvSpPr>
        <p:spPr>
          <a:xfrm>
            <a:off x="291935" y="5986930"/>
            <a:ext cx="1497969" cy="646331"/>
          </a:xfrm>
          <a:prstGeom prst="rect">
            <a:avLst/>
          </a:prstGeom>
          <a:noFill/>
        </p:spPr>
        <p:txBody>
          <a:bodyPr wrap="square" rtlCol="0">
            <a:spAutoFit/>
          </a:bodyPr>
          <a:lstStyle/>
          <a:p>
            <a:r>
              <a:rPr lang="en-US" dirty="0"/>
              <a:t>Money is equal to gold</a:t>
            </a:r>
          </a:p>
        </p:txBody>
      </p:sp>
      <p:pic>
        <p:nvPicPr>
          <p:cNvPr id="16" name="Picture 15">
            <a:extLst>
              <a:ext uri="{FF2B5EF4-FFF2-40B4-BE49-F238E27FC236}">
                <a16:creationId xmlns:a16="http://schemas.microsoft.com/office/drawing/2014/main" id="{515A3994-C9ED-B2F9-B389-E38F7B810EB2}"/>
              </a:ext>
            </a:extLst>
          </p:cNvPr>
          <p:cNvPicPr>
            <a:picLocks noChangeAspect="1"/>
          </p:cNvPicPr>
          <p:nvPr/>
        </p:nvPicPr>
        <p:blipFill>
          <a:blip r:embed="rId2"/>
          <a:stretch>
            <a:fillRect/>
          </a:stretch>
        </p:blipFill>
        <p:spPr>
          <a:xfrm>
            <a:off x="1815815" y="4829245"/>
            <a:ext cx="1806524" cy="1122235"/>
          </a:xfrm>
          <a:prstGeom prst="rect">
            <a:avLst/>
          </a:prstGeom>
        </p:spPr>
      </p:pic>
      <p:pic>
        <p:nvPicPr>
          <p:cNvPr id="17" name="Picture 2" descr="What Would Happen If We Returned to the Gold Standard? | Live Science">
            <a:extLst>
              <a:ext uri="{FF2B5EF4-FFF2-40B4-BE49-F238E27FC236}">
                <a16:creationId xmlns:a16="http://schemas.microsoft.com/office/drawing/2014/main" id="{9BDCC209-92E9-4427-E00C-A77FB9FB9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6361" y="4736849"/>
            <a:ext cx="2080724" cy="11691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Fiat Money Explained: Benefits, Risks, and Global Examples">
            <a:extLst>
              <a:ext uri="{FF2B5EF4-FFF2-40B4-BE49-F238E27FC236}">
                <a16:creationId xmlns:a16="http://schemas.microsoft.com/office/drawing/2014/main" id="{D49973ED-166C-DDE9-6588-DF7B82F4AA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8913" y="4885648"/>
            <a:ext cx="1609464" cy="107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9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C3DB87-325A-05A0-5AA8-D82B03F8E091}"/>
              </a:ext>
            </a:extLst>
          </p:cNvPr>
          <p:cNvSpPr>
            <a:spLocks noGrp="1"/>
          </p:cNvSpPr>
          <p:nvPr>
            <p:ph type="title"/>
          </p:nvPr>
        </p:nvSpPr>
        <p:spPr/>
        <p:txBody>
          <a:bodyPr/>
          <a:lstStyle/>
          <a:p>
            <a:r>
              <a:rPr lang="en-US" dirty="0"/>
              <a:t>Real World Examples </a:t>
            </a:r>
            <a:r>
              <a:rPr lang="en-US"/>
              <a:t>of Alternate Money</a:t>
            </a:r>
            <a:endParaRPr lang="en-US" dirty="0"/>
          </a:p>
        </p:txBody>
      </p:sp>
      <p:sp>
        <p:nvSpPr>
          <p:cNvPr id="6" name="Content Placeholder 5">
            <a:extLst>
              <a:ext uri="{FF2B5EF4-FFF2-40B4-BE49-F238E27FC236}">
                <a16:creationId xmlns:a16="http://schemas.microsoft.com/office/drawing/2014/main" id="{18CDF9EF-2944-D73B-5B1E-787B3B0E92D5}"/>
              </a:ext>
            </a:extLst>
          </p:cNvPr>
          <p:cNvSpPr>
            <a:spLocks noGrp="1"/>
          </p:cNvSpPr>
          <p:nvPr>
            <p:ph idx="1"/>
          </p:nvPr>
        </p:nvSpPr>
        <p:spPr>
          <a:xfrm>
            <a:off x="5913912" y="1446170"/>
            <a:ext cx="5320145" cy="3458339"/>
          </a:xfrm>
          <a:solidFill>
            <a:schemeClr val="accent4">
              <a:lumMod val="20000"/>
              <a:lumOff val="80000"/>
            </a:schemeClr>
          </a:solidFill>
        </p:spPr>
        <p:txBody>
          <a:bodyPr>
            <a:normAutofit fontScale="92500" lnSpcReduction="20000"/>
          </a:bodyPr>
          <a:lstStyle/>
          <a:p>
            <a:pPr marL="0" indent="0">
              <a:buNone/>
            </a:pPr>
            <a:r>
              <a:rPr lang="en-US" b="1" dirty="0"/>
              <a:t>Prison Money – What happens when money is banned?</a:t>
            </a:r>
          </a:p>
          <a:p>
            <a:r>
              <a:rPr lang="en-US" dirty="0"/>
              <a:t>In prison, inmates typically are prohibited or restricted from using money.</a:t>
            </a:r>
          </a:p>
          <a:p>
            <a:r>
              <a:rPr lang="en-US" dirty="0"/>
              <a:t>In these closed economies, people often find alternate forms of money to help make trade easier such as cigarettes, ramen noodles, or even packets of fish.</a:t>
            </a:r>
          </a:p>
        </p:txBody>
      </p:sp>
      <p:sp>
        <p:nvSpPr>
          <p:cNvPr id="7" name="TextBox 6">
            <a:extLst>
              <a:ext uri="{FF2B5EF4-FFF2-40B4-BE49-F238E27FC236}">
                <a16:creationId xmlns:a16="http://schemas.microsoft.com/office/drawing/2014/main" id="{F2A20F94-3173-ECFD-FE1E-3004A94FD108}"/>
              </a:ext>
            </a:extLst>
          </p:cNvPr>
          <p:cNvSpPr txBox="1"/>
          <p:nvPr/>
        </p:nvSpPr>
        <p:spPr>
          <a:xfrm>
            <a:off x="654311" y="1446170"/>
            <a:ext cx="4726004" cy="2215991"/>
          </a:xfrm>
          <a:prstGeom prst="rect">
            <a:avLst/>
          </a:prstGeom>
          <a:solidFill>
            <a:schemeClr val="accent2">
              <a:lumMod val="20000"/>
              <a:lumOff val="80000"/>
            </a:schemeClr>
          </a:solidFill>
        </p:spPr>
        <p:txBody>
          <a:bodyPr wrap="square" rtlCol="0">
            <a:spAutoFit/>
          </a:bodyPr>
          <a:lstStyle/>
          <a:p>
            <a:r>
              <a:rPr lang="en-AU" sz="2400" b="1" u="sng" dirty="0"/>
              <a:t>Historical Context: The </a:t>
            </a:r>
            <a:r>
              <a:rPr lang="en-AU" sz="2400" b="1" u="sng" dirty="0" err="1"/>
              <a:t>Rystones</a:t>
            </a:r>
            <a:r>
              <a:rPr lang="en-AU" sz="2400" b="1" u="sng" dirty="0"/>
              <a:t> of Yap Island</a:t>
            </a:r>
          </a:p>
          <a:p>
            <a:r>
              <a:rPr lang="en-AU" dirty="0"/>
              <a:t>On an island in the Pacific Ocean, the currency are huge stones called </a:t>
            </a:r>
            <a:r>
              <a:rPr lang="en-AU" dirty="0" err="1"/>
              <a:t>Rystones</a:t>
            </a:r>
            <a:r>
              <a:rPr lang="en-AU" dirty="0"/>
              <a:t>. Because they are so large, and therefore difficult to make, they are hard to counterfeit and this makes it a trusted currency. </a:t>
            </a:r>
          </a:p>
        </p:txBody>
      </p:sp>
      <p:sp>
        <p:nvSpPr>
          <p:cNvPr id="8" name="Rectangle 7">
            <a:extLst>
              <a:ext uri="{FF2B5EF4-FFF2-40B4-BE49-F238E27FC236}">
                <a16:creationId xmlns:a16="http://schemas.microsoft.com/office/drawing/2014/main" id="{937D3829-045A-98C6-25A7-8A9E6B906357}"/>
              </a:ext>
            </a:extLst>
          </p:cNvPr>
          <p:cNvSpPr/>
          <p:nvPr/>
        </p:nvSpPr>
        <p:spPr>
          <a:xfrm>
            <a:off x="8146424" y="180459"/>
            <a:ext cx="3454600" cy="369332"/>
          </a:xfrm>
          <a:prstGeom prst="rect">
            <a:avLst/>
          </a:prstGeom>
        </p:spPr>
        <p:txBody>
          <a:bodyPr wrap="none">
            <a:spAutoFit/>
          </a:bodyPr>
          <a:lstStyle/>
          <a:p>
            <a:r>
              <a:rPr lang="en-AU" dirty="0">
                <a:hlinkClick r:id="rId2"/>
              </a:rPr>
              <a:t>Crash Course – examples of money</a:t>
            </a:r>
            <a:endParaRPr lang="en-AU" dirty="0"/>
          </a:p>
        </p:txBody>
      </p:sp>
      <p:pic>
        <p:nvPicPr>
          <p:cNvPr id="9" name="Picture 8">
            <a:extLst>
              <a:ext uri="{FF2B5EF4-FFF2-40B4-BE49-F238E27FC236}">
                <a16:creationId xmlns:a16="http://schemas.microsoft.com/office/drawing/2014/main" id="{ECBB3AA8-7208-4062-235B-855DE4A98A80}"/>
              </a:ext>
            </a:extLst>
          </p:cNvPr>
          <p:cNvPicPr>
            <a:picLocks noChangeAspect="1"/>
          </p:cNvPicPr>
          <p:nvPr/>
        </p:nvPicPr>
        <p:blipFill>
          <a:blip r:embed="rId3"/>
          <a:stretch>
            <a:fillRect/>
          </a:stretch>
        </p:blipFill>
        <p:spPr>
          <a:xfrm>
            <a:off x="340723" y="3715764"/>
            <a:ext cx="3839391" cy="2640594"/>
          </a:xfrm>
          <a:prstGeom prst="rect">
            <a:avLst/>
          </a:prstGeom>
        </p:spPr>
      </p:pic>
      <p:sp>
        <p:nvSpPr>
          <p:cNvPr id="10" name="TextBox 9">
            <a:extLst>
              <a:ext uri="{FF2B5EF4-FFF2-40B4-BE49-F238E27FC236}">
                <a16:creationId xmlns:a16="http://schemas.microsoft.com/office/drawing/2014/main" id="{DD1513FE-BC6D-9FDB-8B69-76FF31DB1DEF}"/>
              </a:ext>
            </a:extLst>
          </p:cNvPr>
          <p:cNvSpPr txBox="1"/>
          <p:nvPr/>
        </p:nvSpPr>
        <p:spPr>
          <a:xfrm>
            <a:off x="4165033" y="4112731"/>
            <a:ext cx="1097355" cy="923330"/>
          </a:xfrm>
          <a:prstGeom prst="rect">
            <a:avLst/>
          </a:prstGeom>
          <a:noFill/>
        </p:spPr>
        <p:txBody>
          <a:bodyPr wrap="square" rtlCol="0">
            <a:spAutoFit/>
          </a:bodyPr>
          <a:lstStyle/>
          <a:p>
            <a:r>
              <a:rPr lang="en-AU" dirty="0"/>
              <a:t>A Yap Island Ry Stone.</a:t>
            </a:r>
          </a:p>
        </p:txBody>
      </p:sp>
      <p:sp>
        <p:nvSpPr>
          <p:cNvPr id="11" name="TextBox 10">
            <a:extLst>
              <a:ext uri="{FF2B5EF4-FFF2-40B4-BE49-F238E27FC236}">
                <a16:creationId xmlns:a16="http://schemas.microsoft.com/office/drawing/2014/main" id="{4897D624-2553-D3E9-7D54-87E5F8555E21}"/>
              </a:ext>
            </a:extLst>
          </p:cNvPr>
          <p:cNvSpPr txBox="1"/>
          <p:nvPr/>
        </p:nvSpPr>
        <p:spPr>
          <a:xfrm>
            <a:off x="10193565" y="5200213"/>
            <a:ext cx="1407459" cy="1477328"/>
          </a:xfrm>
          <a:prstGeom prst="rect">
            <a:avLst/>
          </a:prstGeom>
          <a:noFill/>
        </p:spPr>
        <p:txBody>
          <a:bodyPr wrap="square" rtlCol="0">
            <a:spAutoFit/>
          </a:bodyPr>
          <a:lstStyle/>
          <a:p>
            <a:r>
              <a:rPr lang="en-US" dirty="0">
                <a:hlinkClick r:id="rId4"/>
              </a:rPr>
              <a:t>(1) Prison Economy | National Geographic - YouTube</a:t>
            </a:r>
            <a:endParaRPr lang="en-US" dirty="0"/>
          </a:p>
        </p:txBody>
      </p:sp>
      <p:pic>
        <p:nvPicPr>
          <p:cNvPr id="1026" name="Picture 2" descr="The perfect draw – when cigarettes became a war camp currency | Finance  Watch">
            <a:extLst>
              <a:ext uri="{FF2B5EF4-FFF2-40B4-BE49-F238E27FC236}">
                <a16:creationId xmlns:a16="http://schemas.microsoft.com/office/drawing/2014/main" id="{2A8AC055-662D-F055-5D35-939D534DA7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8580" y="4714503"/>
            <a:ext cx="2949919" cy="1963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normAutofit/>
          </a:bodyPr>
          <a:lstStyle/>
          <a:p>
            <a:r>
              <a:rPr lang="en-AU" dirty="0"/>
              <a:t>What is fiat money?</a:t>
            </a:r>
          </a:p>
          <a:p>
            <a:r>
              <a:rPr lang="en-AU" dirty="0">
                <a:solidFill>
                  <a:srgbClr val="FF0000"/>
                </a:solidFill>
              </a:rPr>
              <a:t>Money that is not backed by any element. It is sometimes called ‘paper money’.</a:t>
            </a:r>
          </a:p>
          <a:p>
            <a:r>
              <a:rPr lang="en-AU" dirty="0"/>
              <a:t>How is the supply of money different for a government with a fiat money system?</a:t>
            </a:r>
          </a:p>
          <a:p>
            <a:r>
              <a:rPr lang="en-AU" dirty="0">
                <a:solidFill>
                  <a:srgbClr val="FF0000"/>
                </a:solidFill>
              </a:rPr>
              <a:t>In a fiat system, there is no limit to the money supply; the government can increase/decrease money as much as they want because it is ‘paper money’.</a:t>
            </a:r>
          </a:p>
        </p:txBody>
      </p:sp>
    </p:spTree>
    <p:extLst>
      <p:ext uri="{BB962C8B-B14F-4D97-AF65-F5344CB8AC3E}">
        <p14:creationId xmlns:p14="http://schemas.microsoft.com/office/powerpoint/2010/main" val="423856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marR="0" lvl="0" indent="0" algn="just">
              <a:lnSpc>
                <a:spcPct val="115000"/>
              </a:lnSpc>
              <a:spcBef>
                <a:spcPts val="2400"/>
              </a:spcBef>
              <a:spcAft>
                <a:spcPts val="600"/>
              </a:spcAft>
              <a:buClr>
                <a:srgbClr val="000000"/>
              </a:buClr>
              <a:buNone/>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5. What determines the real value of the United States dollar?</a:t>
            </a:r>
            <a:endParaRPr lang="en-US" dirty="0">
              <a:latin typeface="Century" panose="02040604050505020304" pitchFamily="18" charset="0"/>
              <a:ea typeface="Century" panose="02040604050505020304" pitchFamily="18" charset="0"/>
              <a:cs typeface="Century" panose="02040604050505020304" pitchFamily="18" charset="0"/>
            </a:endParaRPr>
          </a:p>
          <a:p>
            <a:pPr marL="742950" lvl="1" indent="-285750">
              <a:lnSpc>
                <a:spcPct val="115000"/>
              </a:lnSpc>
              <a:spcBef>
                <a:spcPts val="200"/>
              </a:spcBef>
              <a:spcAft>
                <a:spcPts val="200"/>
              </a:spcAft>
              <a:buClr>
                <a:srgbClr val="000000"/>
              </a:buClr>
              <a:buFont typeface="+mj-lt"/>
              <a:buAutoNum type="alphaUcParenBoth"/>
              <a:tabLst>
                <a:tab pos="2286635" algn="l"/>
                <a:tab pos="4115435" algn="l"/>
              </a:tabLst>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The quantity of money held as bank reserves</a:t>
            </a:r>
            <a:endParaRPr lang="en-US" dirty="0">
              <a:latin typeface="Century" panose="02040604050505020304" pitchFamily="18" charset="0"/>
              <a:ea typeface="Century" panose="02040604050505020304" pitchFamily="18" charset="0"/>
              <a:cs typeface="Century" panose="02040604050505020304" pitchFamily="18" charset="0"/>
            </a:endParaRPr>
          </a:p>
          <a:p>
            <a:pPr marL="742950" lvl="1" indent="-285750">
              <a:lnSpc>
                <a:spcPct val="115000"/>
              </a:lnSpc>
              <a:spcBef>
                <a:spcPts val="200"/>
              </a:spcBef>
              <a:spcAft>
                <a:spcPts val="200"/>
              </a:spcAft>
              <a:buClr>
                <a:srgbClr val="000000"/>
              </a:buClr>
              <a:buFont typeface="+mj-lt"/>
              <a:buAutoNum type="alphaUcParenBoth"/>
              <a:tabLst>
                <a:tab pos="2286635" algn="l"/>
                <a:tab pos="4115435" algn="l"/>
              </a:tabLst>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The money multiplier</a:t>
            </a:r>
            <a:endParaRPr lang="en-US" dirty="0">
              <a:latin typeface="Century" panose="02040604050505020304" pitchFamily="18" charset="0"/>
              <a:ea typeface="Century" panose="02040604050505020304" pitchFamily="18" charset="0"/>
              <a:cs typeface="Century" panose="02040604050505020304" pitchFamily="18" charset="0"/>
            </a:endParaRPr>
          </a:p>
          <a:p>
            <a:pPr marL="742950" lvl="1" indent="-285750">
              <a:lnSpc>
                <a:spcPct val="115000"/>
              </a:lnSpc>
              <a:spcBef>
                <a:spcPts val="200"/>
              </a:spcBef>
              <a:spcAft>
                <a:spcPts val="200"/>
              </a:spcAft>
              <a:buClr>
                <a:srgbClr val="000000"/>
              </a:buClr>
              <a:buFont typeface="+mj-lt"/>
              <a:buAutoNum type="alphaUcParenBoth"/>
              <a:tabLst>
                <a:tab pos="2286635" algn="l"/>
                <a:tab pos="4115435" algn="l"/>
              </a:tabLst>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The value of the gold backing the money supply</a:t>
            </a:r>
            <a:endParaRPr lang="en-US" dirty="0">
              <a:latin typeface="Century" panose="02040604050505020304" pitchFamily="18" charset="0"/>
              <a:ea typeface="Century" panose="02040604050505020304" pitchFamily="18" charset="0"/>
              <a:cs typeface="Century" panose="02040604050505020304" pitchFamily="18" charset="0"/>
            </a:endParaRPr>
          </a:p>
          <a:p>
            <a:pPr marL="742950" lvl="1" indent="-285750">
              <a:lnSpc>
                <a:spcPct val="115000"/>
              </a:lnSpc>
              <a:spcBef>
                <a:spcPts val="200"/>
              </a:spcBef>
              <a:spcAft>
                <a:spcPts val="200"/>
              </a:spcAft>
              <a:buClr>
                <a:srgbClr val="000000"/>
              </a:buClr>
              <a:buFont typeface="+mj-lt"/>
              <a:buAutoNum type="alphaUcParenBoth"/>
              <a:tabLst>
                <a:tab pos="2286635" algn="l"/>
                <a:tab pos="4115435" algn="l"/>
              </a:tabLst>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The goods and services the dollar will buy</a:t>
            </a:r>
            <a:endParaRPr lang="en-US" dirty="0">
              <a:latin typeface="Century" panose="02040604050505020304" pitchFamily="18" charset="0"/>
              <a:ea typeface="Century" panose="02040604050505020304" pitchFamily="18" charset="0"/>
              <a:cs typeface="Century" panose="02040604050505020304" pitchFamily="18" charset="0"/>
            </a:endParaRPr>
          </a:p>
          <a:p>
            <a:pPr marL="742950" lvl="1" indent="-285750">
              <a:lnSpc>
                <a:spcPct val="115000"/>
              </a:lnSpc>
              <a:spcBef>
                <a:spcPts val="200"/>
              </a:spcBef>
              <a:spcAft>
                <a:spcPts val="200"/>
              </a:spcAft>
              <a:buClr>
                <a:srgbClr val="000000"/>
              </a:buClr>
              <a:buFont typeface="+mj-lt"/>
              <a:buAutoNum type="alphaUcParenBoth"/>
              <a:tabLst>
                <a:tab pos="2286635" algn="l"/>
                <a:tab pos="4115435" algn="l"/>
              </a:tabLst>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The interest rate in the loanable funds market</a:t>
            </a:r>
            <a:endParaRPr lang="en-US" dirty="0">
              <a:latin typeface="Century" panose="02040604050505020304" pitchFamily="18" charset="0"/>
              <a:ea typeface="Century" panose="02040604050505020304" pitchFamily="18" charset="0"/>
              <a:cs typeface="Century" panose="02040604050505020304" pitchFamily="18" charset="0"/>
            </a:endParaRPr>
          </a:p>
          <a:p>
            <a:endParaRPr lang="en-US" dirty="0"/>
          </a:p>
        </p:txBody>
      </p:sp>
      <p:sp>
        <p:nvSpPr>
          <p:cNvPr id="4" name="Oval 3"/>
          <p:cNvSpPr/>
          <p:nvPr/>
        </p:nvSpPr>
        <p:spPr>
          <a:xfrm>
            <a:off x="693821" y="3815206"/>
            <a:ext cx="7760368" cy="635267"/>
          </a:xfrm>
          <a:prstGeom prst="ellipse">
            <a:avLst/>
          </a:prstGeom>
          <a:solidFill>
            <a:schemeClr val="accent1">
              <a:alpha val="0"/>
            </a:schemeClr>
          </a:solid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171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84" y="-162330"/>
            <a:ext cx="3771411" cy="1138555"/>
          </a:xfrm>
        </p:spPr>
        <p:txBody>
          <a:bodyPr/>
          <a:lstStyle/>
          <a:p>
            <a:r>
              <a:rPr lang="en-US" dirty="0"/>
              <a:t>Liquidity</a:t>
            </a:r>
          </a:p>
        </p:txBody>
      </p:sp>
      <p:sp>
        <p:nvSpPr>
          <p:cNvPr id="3" name="Content Placeholder 2"/>
          <p:cNvSpPr>
            <a:spLocks noGrp="1"/>
          </p:cNvSpPr>
          <p:nvPr>
            <p:ph idx="1"/>
          </p:nvPr>
        </p:nvSpPr>
        <p:spPr>
          <a:xfrm>
            <a:off x="216322" y="847538"/>
            <a:ext cx="6590186" cy="3392507"/>
          </a:xfrm>
        </p:spPr>
        <p:txBody>
          <a:bodyPr>
            <a:normAutofit fontScale="70000" lnSpcReduction="20000"/>
          </a:bodyPr>
          <a:lstStyle/>
          <a:p>
            <a:r>
              <a:rPr lang="en-US" dirty="0"/>
              <a:t>Liquidity refers to </a:t>
            </a:r>
            <a:r>
              <a:rPr lang="en-US" dirty="0">
                <a:solidFill>
                  <a:srgbClr val="00B0F0"/>
                </a:solidFill>
              </a:rPr>
              <a:t>how easily an asset can be used in buying goods and services </a:t>
            </a:r>
            <a:r>
              <a:rPr lang="en-US" dirty="0"/>
              <a:t>– the most common type of transaction. </a:t>
            </a:r>
          </a:p>
          <a:p>
            <a:r>
              <a:rPr lang="en-US" dirty="0">
                <a:solidFill>
                  <a:srgbClr val="00B0F0"/>
                </a:solidFill>
              </a:rPr>
              <a:t>Cash</a:t>
            </a:r>
            <a:r>
              <a:rPr lang="en-US" dirty="0"/>
              <a:t> which means bank notes and coins, can always and immediately be used to buy goods and services – therefore it is </a:t>
            </a:r>
            <a:r>
              <a:rPr lang="en-US" dirty="0">
                <a:solidFill>
                  <a:srgbClr val="00B0F0"/>
                </a:solidFill>
              </a:rPr>
              <a:t>the most liquid asset</a:t>
            </a:r>
            <a:r>
              <a:rPr lang="en-US" dirty="0"/>
              <a:t>.</a:t>
            </a:r>
          </a:p>
          <a:p>
            <a:r>
              <a:rPr lang="en-US" dirty="0">
                <a:solidFill>
                  <a:srgbClr val="00B0F0"/>
                </a:solidFill>
              </a:rPr>
              <a:t>Digital Money in easy to access bank accounts </a:t>
            </a:r>
            <a:r>
              <a:rPr lang="en-US" dirty="0"/>
              <a:t>and other accounts is the </a:t>
            </a:r>
            <a:r>
              <a:rPr lang="en-US" dirty="0">
                <a:solidFill>
                  <a:srgbClr val="00B0F0"/>
                </a:solidFill>
              </a:rPr>
              <a:t>equally liquid </a:t>
            </a:r>
            <a:r>
              <a:rPr lang="en-US" dirty="0"/>
              <a:t>because it can also be used everywhere.</a:t>
            </a:r>
          </a:p>
          <a:p>
            <a:r>
              <a:rPr lang="en-US" dirty="0">
                <a:solidFill>
                  <a:srgbClr val="00B0F0"/>
                </a:solidFill>
              </a:rPr>
              <a:t>A house is not very liquid </a:t>
            </a:r>
            <a:r>
              <a:rPr lang="en-US" dirty="0"/>
              <a:t>because it will take a while to convert to cash.</a:t>
            </a:r>
          </a:p>
          <a:p>
            <a:pPr lvl="1"/>
            <a:r>
              <a:rPr lang="en-US" dirty="0"/>
              <a:t>You have to put the house up for sale, negotiate with buyers, sign documents and many other things! This process can take weeks or even months before you can finally convert it to cash!</a:t>
            </a:r>
          </a:p>
          <a:p>
            <a:pPr lvl="1"/>
            <a:endParaRPr lang="en-US" dirty="0"/>
          </a:p>
          <a:p>
            <a:endParaRPr lang="en-US" dirty="0"/>
          </a:p>
        </p:txBody>
      </p:sp>
      <p:pic>
        <p:nvPicPr>
          <p:cNvPr id="5" name="Picture 4"/>
          <p:cNvPicPr>
            <a:picLocks noChangeAspect="1"/>
          </p:cNvPicPr>
          <p:nvPr/>
        </p:nvPicPr>
        <p:blipFill>
          <a:blip r:embed="rId2"/>
          <a:stretch>
            <a:fillRect/>
          </a:stretch>
        </p:blipFill>
        <p:spPr>
          <a:xfrm>
            <a:off x="6949802" y="375287"/>
            <a:ext cx="2722201" cy="3099121"/>
          </a:xfrm>
          <a:prstGeom prst="rect">
            <a:avLst/>
          </a:prstGeom>
        </p:spPr>
      </p:pic>
      <p:sp>
        <p:nvSpPr>
          <p:cNvPr id="8" name="TextBox 7"/>
          <p:cNvSpPr txBox="1"/>
          <p:nvPr/>
        </p:nvSpPr>
        <p:spPr>
          <a:xfrm>
            <a:off x="677625" y="4070838"/>
            <a:ext cx="4487933" cy="2677656"/>
          </a:xfrm>
          <a:prstGeom prst="rect">
            <a:avLst/>
          </a:prstGeom>
          <a:solidFill>
            <a:schemeClr val="accent4">
              <a:lumMod val="20000"/>
              <a:lumOff val="80000"/>
            </a:schemeClr>
          </a:solidFill>
        </p:spPr>
        <p:txBody>
          <a:bodyPr wrap="square" rtlCol="0">
            <a:spAutoFit/>
          </a:bodyPr>
          <a:lstStyle/>
          <a:p>
            <a:r>
              <a:rPr lang="en-AU" sz="2400" b="1" dirty="0"/>
              <a:t>Thought Experiment</a:t>
            </a:r>
          </a:p>
          <a:p>
            <a:r>
              <a:rPr lang="en-AU" sz="2400" dirty="0"/>
              <a:t>Imagine trying to pay for a taxi with a brick from your house! This isn’t possible and so you would need to convert your house to cash first before being able to buy goods/services.</a:t>
            </a:r>
          </a:p>
        </p:txBody>
      </p:sp>
      <p:pic>
        <p:nvPicPr>
          <p:cNvPr id="9" name="Picture 8"/>
          <p:cNvPicPr>
            <a:picLocks noChangeAspect="1"/>
          </p:cNvPicPr>
          <p:nvPr/>
        </p:nvPicPr>
        <p:blipFill>
          <a:blip r:embed="rId3"/>
          <a:stretch>
            <a:fillRect/>
          </a:stretch>
        </p:blipFill>
        <p:spPr>
          <a:xfrm>
            <a:off x="5452469" y="5249913"/>
            <a:ext cx="1497333" cy="829733"/>
          </a:xfrm>
          <a:prstGeom prst="rect">
            <a:avLst/>
          </a:prstGeom>
        </p:spPr>
      </p:pic>
      <p:pic>
        <p:nvPicPr>
          <p:cNvPr id="10" name="Picture 9"/>
          <p:cNvPicPr>
            <a:picLocks noChangeAspect="1"/>
          </p:cNvPicPr>
          <p:nvPr/>
        </p:nvPicPr>
        <p:blipFill>
          <a:blip r:embed="rId4"/>
          <a:stretch>
            <a:fillRect/>
          </a:stretch>
        </p:blipFill>
        <p:spPr>
          <a:xfrm>
            <a:off x="5452146" y="4240045"/>
            <a:ext cx="1820008" cy="834171"/>
          </a:xfrm>
          <a:prstGeom prst="rect">
            <a:avLst/>
          </a:prstGeom>
        </p:spPr>
      </p:pic>
      <p:sp>
        <p:nvSpPr>
          <p:cNvPr id="11" name="TextBox 10"/>
          <p:cNvSpPr txBox="1"/>
          <p:nvPr/>
        </p:nvSpPr>
        <p:spPr>
          <a:xfrm>
            <a:off x="9952892" y="325315"/>
            <a:ext cx="2013439" cy="1754326"/>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Cash = the most liquid asset.</a:t>
            </a:r>
          </a:p>
          <a:p>
            <a:r>
              <a:rPr lang="en-US" dirty="0">
                <a:solidFill>
                  <a:srgbClr val="FF0000"/>
                </a:solidFill>
              </a:rPr>
              <a:t>Assets vary in terms of their liquidity. </a:t>
            </a:r>
          </a:p>
        </p:txBody>
      </p:sp>
      <p:sp>
        <p:nvSpPr>
          <p:cNvPr id="12" name="Rectangle 11"/>
          <p:cNvSpPr/>
          <p:nvPr/>
        </p:nvSpPr>
        <p:spPr>
          <a:xfrm>
            <a:off x="7632065" y="4476530"/>
            <a:ext cx="4334266" cy="954107"/>
          </a:xfrm>
          <a:prstGeom prst="rect">
            <a:avLst/>
          </a:prstGeom>
        </p:spPr>
        <p:txBody>
          <a:bodyPr wrap="square">
            <a:spAutoFit/>
          </a:bodyPr>
          <a:lstStyle/>
          <a:p>
            <a:r>
              <a:rPr lang="en-US" sz="2800" dirty="0">
                <a:hlinkClick r:id="rId5"/>
              </a:rPr>
              <a:t>A Bartender Explains Liquid Assets - YouTube</a:t>
            </a:r>
            <a:endParaRPr lang="en-US" sz="2800" dirty="0"/>
          </a:p>
        </p:txBody>
      </p:sp>
    </p:spTree>
    <p:extLst>
      <p:ext uri="{BB962C8B-B14F-4D97-AF65-F5344CB8AC3E}">
        <p14:creationId xmlns:p14="http://schemas.microsoft.com/office/powerpoint/2010/main" val="296686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a:t>Which is the most liquid asset?</a:t>
            </a:r>
          </a:p>
          <a:p>
            <a:r>
              <a:rPr lang="en-US" dirty="0">
                <a:solidFill>
                  <a:srgbClr val="FF0000"/>
                </a:solidFill>
              </a:rPr>
              <a:t>Cash/digital money in easy to access accounts</a:t>
            </a:r>
          </a:p>
          <a:p>
            <a:r>
              <a:rPr lang="en-US" dirty="0"/>
              <a:t>Why is it the most liquid?</a:t>
            </a:r>
          </a:p>
          <a:p>
            <a:r>
              <a:rPr lang="en-US" dirty="0">
                <a:solidFill>
                  <a:srgbClr val="FF0000"/>
                </a:solidFill>
              </a:rPr>
              <a:t>Because it can be used to make a transaction immediately where as other assets usually have to be converted to cash first.</a:t>
            </a:r>
          </a:p>
          <a:p>
            <a:r>
              <a:rPr lang="en-US" dirty="0"/>
              <a:t>Put these items in order of liquidity.</a:t>
            </a:r>
          </a:p>
          <a:p>
            <a:r>
              <a:rPr lang="en-US" dirty="0"/>
              <a:t>Shares, your retirement fund, your </a:t>
            </a:r>
            <a:r>
              <a:rPr lang="en-US" dirty="0" err="1"/>
              <a:t>Wechatpay</a:t>
            </a:r>
            <a:r>
              <a:rPr lang="en-US" dirty="0"/>
              <a:t> balance, US dollars in China, your laptop, a candy bar</a:t>
            </a:r>
          </a:p>
          <a:p>
            <a:r>
              <a:rPr lang="en-AU" dirty="0">
                <a:solidFill>
                  <a:srgbClr val="FF0000"/>
                </a:solidFill>
              </a:rPr>
              <a:t>Answer:</a:t>
            </a:r>
          </a:p>
          <a:p>
            <a:r>
              <a:rPr lang="en-AU" dirty="0" err="1">
                <a:solidFill>
                  <a:srgbClr val="FF0000"/>
                </a:solidFill>
              </a:rPr>
              <a:t>Wechat</a:t>
            </a:r>
            <a:r>
              <a:rPr lang="en-AU" dirty="0">
                <a:solidFill>
                  <a:srgbClr val="FF0000"/>
                </a:solidFill>
              </a:rPr>
              <a:t> pay, US dollars, Laptop, Candy Bar, Shares, Retirement Fund</a:t>
            </a:r>
          </a:p>
          <a:p>
            <a:endParaRPr lang="en-US" dirty="0"/>
          </a:p>
        </p:txBody>
      </p:sp>
    </p:spTree>
    <p:extLst>
      <p:ext uri="{BB962C8B-B14F-4D97-AF65-F5344CB8AC3E}">
        <p14:creationId xmlns:p14="http://schemas.microsoft.com/office/powerpoint/2010/main" val="383180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Unit 4</a:t>
            </a:r>
          </a:p>
        </p:txBody>
      </p:sp>
      <p:sp>
        <p:nvSpPr>
          <p:cNvPr id="4" name="Text Placeholder 3"/>
          <p:cNvSpPr>
            <a:spLocks noGrp="1"/>
          </p:cNvSpPr>
          <p:nvPr>
            <p:ph type="body" idx="1"/>
          </p:nvPr>
        </p:nvSpPr>
        <p:spPr/>
        <p:txBody>
          <a:bodyPr>
            <a:normAutofit/>
          </a:bodyPr>
          <a:lstStyle/>
          <a:p>
            <a:r>
              <a:rPr lang="en-AU" dirty="0"/>
              <a:t>This unit is focused on the banking system and the definition, use of and supply of money. </a:t>
            </a:r>
          </a:p>
          <a:p>
            <a:r>
              <a:rPr lang="en-AU" dirty="0"/>
              <a:t>We will go into depth about the other stabilization policy: Monetary Policy. </a:t>
            </a:r>
          </a:p>
        </p:txBody>
      </p:sp>
    </p:spTree>
    <p:extLst>
      <p:ext uri="{BB962C8B-B14F-4D97-AF65-F5344CB8AC3E}">
        <p14:creationId xmlns:p14="http://schemas.microsoft.com/office/powerpoint/2010/main" val="2949824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Money Aggregates – M1 and M2</a:t>
            </a:r>
          </a:p>
        </p:txBody>
      </p:sp>
      <p:sp>
        <p:nvSpPr>
          <p:cNvPr id="5" name="Text Placeholder 4"/>
          <p:cNvSpPr>
            <a:spLocks noGrp="1"/>
          </p:cNvSpPr>
          <p:nvPr>
            <p:ph type="body" idx="1"/>
          </p:nvPr>
        </p:nvSpPr>
        <p:spPr/>
        <p:txBody>
          <a:bodyPr/>
          <a:lstStyle/>
          <a:p>
            <a:r>
              <a:rPr lang="en-US" dirty="0"/>
              <a:t>The money aggregates are two groups within the total money supply. </a:t>
            </a:r>
          </a:p>
        </p:txBody>
      </p:sp>
    </p:spTree>
    <p:extLst>
      <p:ext uri="{BB962C8B-B14F-4D97-AF65-F5344CB8AC3E}">
        <p14:creationId xmlns:p14="http://schemas.microsoft.com/office/powerpoint/2010/main" val="2614462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6168201" y="1055824"/>
            <a:ext cx="5857875" cy="4514850"/>
          </a:xfrm>
          <a:prstGeom prst="rect">
            <a:avLst/>
          </a:prstGeom>
        </p:spPr>
      </p:pic>
      <p:sp>
        <p:nvSpPr>
          <p:cNvPr id="2" name="Title 1"/>
          <p:cNvSpPr>
            <a:spLocks noGrp="1"/>
          </p:cNvSpPr>
          <p:nvPr>
            <p:ph type="title"/>
          </p:nvPr>
        </p:nvSpPr>
        <p:spPr>
          <a:xfrm>
            <a:off x="337686" y="124493"/>
            <a:ext cx="4888738" cy="1325563"/>
          </a:xfrm>
        </p:spPr>
        <p:txBody>
          <a:bodyPr/>
          <a:lstStyle/>
          <a:p>
            <a:r>
              <a:rPr lang="en-US" dirty="0"/>
              <a:t>M1 and M2 Money</a:t>
            </a:r>
          </a:p>
        </p:txBody>
      </p:sp>
      <p:sp>
        <p:nvSpPr>
          <p:cNvPr id="3" name="Content Placeholder 2"/>
          <p:cNvSpPr>
            <a:spLocks noGrp="1"/>
          </p:cNvSpPr>
          <p:nvPr>
            <p:ph idx="1"/>
          </p:nvPr>
        </p:nvSpPr>
        <p:spPr>
          <a:xfrm>
            <a:off x="337686" y="1494716"/>
            <a:ext cx="5544368" cy="3842215"/>
          </a:xfrm>
        </p:spPr>
        <p:txBody>
          <a:bodyPr>
            <a:normAutofit fontScale="92500" lnSpcReduction="20000"/>
          </a:bodyPr>
          <a:lstStyle/>
          <a:p>
            <a:r>
              <a:rPr lang="en-US" dirty="0">
                <a:solidFill>
                  <a:srgbClr val="00B050"/>
                </a:solidFill>
              </a:rPr>
              <a:t>M1 money</a:t>
            </a:r>
          </a:p>
          <a:p>
            <a:pPr lvl="1"/>
            <a:r>
              <a:rPr lang="en-US" dirty="0"/>
              <a:t>Highly liquid</a:t>
            </a:r>
          </a:p>
          <a:p>
            <a:pPr lvl="2"/>
            <a:r>
              <a:rPr lang="en-US" dirty="0"/>
              <a:t>Cash, demand deposits, checkable deposits, savings deposits</a:t>
            </a:r>
          </a:p>
          <a:p>
            <a:r>
              <a:rPr lang="en-US" dirty="0">
                <a:solidFill>
                  <a:srgbClr val="00B0F0"/>
                </a:solidFill>
              </a:rPr>
              <a:t>M2 money</a:t>
            </a:r>
          </a:p>
          <a:p>
            <a:pPr lvl="1"/>
            <a:r>
              <a:rPr lang="en-US" dirty="0"/>
              <a:t>Broader definition of Money</a:t>
            </a:r>
          </a:p>
          <a:p>
            <a:pPr lvl="1"/>
            <a:r>
              <a:rPr lang="en-US" dirty="0"/>
              <a:t>Includes M1 + less liquid money</a:t>
            </a:r>
          </a:p>
          <a:p>
            <a:pPr lvl="2"/>
            <a:r>
              <a:rPr lang="en-US" dirty="0"/>
              <a:t>Certificates of deposit, Term Deposits, Money Market Funds</a:t>
            </a:r>
          </a:p>
          <a:p>
            <a:pPr lvl="1"/>
            <a:r>
              <a:rPr lang="en-US" dirty="0"/>
              <a:t>These are often called ‘</a:t>
            </a:r>
            <a:r>
              <a:rPr lang="en-US" dirty="0">
                <a:solidFill>
                  <a:srgbClr val="00B0F0"/>
                </a:solidFill>
              </a:rPr>
              <a:t>near monies</a:t>
            </a:r>
            <a:r>
              <a:rPr lang="en-US" dirty="0"/>
              <a:t>’ because they can’t be immediately used as money but are easily converted to money</a:t>
            </a:r>
          </a:p>
        </p:txBody>
      </p:sp>
      <p:pic>
        <p:nvPicPr>
          <p:cNvPr id="4" name="Picture 3"/>
          <p:cNvPicPr>
            <a:picLocks noChangeAspect="1"/>
          </p:cNvPicPr>
          <p:nvPr/>
        </p:nvPicPr>
        <p:blipFill>
          <a:blip r:embed="rId3"/>
          <a:stretch>
            <a:fillRect/>
          </a:stretch>
        </p:blipFill>
        <p:spPr>
          <a:xfrm>
            <a:off x="6096000" y="1227968"/>
            <a:ext cx="6002279" cy="4948995"/>
          </a:xfrm>
          <a:prstGeom prst="rect">
            <a:avLst/>
          </a:prstGeom>
        </p:spPr>
      </p:pic>
      <p:pic>
        <p:nvPicPr>
          <p:cNvPr id="5" name="Picture 4"/>
          <p:cNvPicPr>
            <a:picLocks noChangeAspect="1"/>
          </p:cNvPicPr>
          <p:nvPr/>
        </p:nvPicPr>
        <p:blipFill>
          <a:blip r:embed="rId4"/>
          <a:stretch>
            <a:fillRect/>
          </a:stretch>
        </p:blipFill>
        <p:spPr>
          <a:xfrm>
            <a:off x="6031249" y="1216661"/>
            <a:ext cx="523948" cy="466790"/>
          </a:xfrm>
          <a:prstGeom prst="rect">
            <a:avLst/>
          </a:prstGeom>
        </p:spPr>
      </p:pic>
      <p:pic>
        <p:nvPicPr>
          <p:cNvPr id="6" name="Picture 5"/>
          <p:cNvPicPr>
            <a:picLocks noChangeAspect="1"/>
          </p:cNvPicPr>
          <p:nvPr/>
        </p:nvPicPr>
        <p:blipFill>
          <a:blip r:embed="rId5"/>
          <a:stretch>
            <a:fillRect/>
          </a:stretch>
        </p:blipFill>
        <p:spPr>
          <a:xfrm>
            <a:off x="6096000" y="5755340"/>
            <a:ext cx="456368" cy="432929"/>
          </a:xfrm>
          <a:prstGeom prst="rect">
            <a:avLst/>
          </a:prstGeom>
        </p:spPr>
      </p:pic>
      <p:sp>
        <p:nvSpPr>
          <p:cNvPr id="7" name="Rectangle 6"/>
          <p:cNvSpPr/>
          <p:nvPr/>
        </p:nvSpPr>
        <p:spPr>
          <a:xfrm>
            <a:off x="4993341" y="370043"/>
            <a:ext cx="6096000" cy="1200329"/>
          </a:xfrm>
          <a:prstGeom prst="rect">
            <a:avLst/>
          </a:prstGeom>
          <a:solidFill>
            <a:schemeClr val="accent1">
              <a:lumMod val="20000"/>
              <a:lumOff val="80000"/>
            </a:schemeClr>
          </a:solidFill>
        </p:spPr>
        <p:txBody>
          <a:bodyPr>
            <a:spAutoFit/>
          </a:bodyPr>
          <a:lstStyle/>
          <a:p>
            <a:pPr marL="0" lvl="3"/>
            <a:r>
              <a:rPr lang="en-US" dirty="0"/>
              <a:t>Note: One clue is to ask what the interest rate is. If the interest rate is higher, then the money is less liquid and therefore more likely to be examples of other types of money in M2. </a:t>
            </a:r>
          </a:p>
          <a:p>
            <a:endParaRPr lang="en-US" dirty="0"/>
          </a:p>
        </p:txBody>
      </p:sp>
      <p:sp>
        <p:nvSpPr>
          <p:cNvPr id="8" name="Rectangle 7"/>
          <p:cNvSpPr/>
          <p:nvPr/>
        </p:nvSpPr>
        <p:spPr>
          <a:xfrm>
            <a:off x="6552368" y="5541938"/>
            <a:ext cx="5545911" cy="830997"/>
          </a:xfrm>
          <a:prstGeom prst="rect">
            <a:avLst/>
          </a:prstGeom>
          <a:solidFill>
            <a:schemeClr val="bg1"/>
          </a:solidFill>
        </p:spPr>
        <p:txBody>
          <a:bodyPr wrap="square">
            <a:spAutoFit/>
          </a:bodyPr>
          <a:lstStyle/>
          <a:p>
            <a:r>
              <a:rPr lang="en-US" sz="2400" b="1" dirty="0"/>
              <a:t>M2 INCLUDES M1 money.</a:t>
            </a:r>
          </a:p>
          <a:p>
            <a:pPr lvl="1"/>
            <a:r>
              <a:rPr lang="en-US" sz="2400" b="1" dirty="0"/>
              <a:t>“Remember that 2 is bigger than 1.”</a:t>
            </a:r>
          </a:p>
        </p:txBody>
      </p:sp>
      <p:pic>
        <p:nvPicPr>
          <p:cNvPr id="10" name="Picture 9"/>
          <p:cNvPicPr>
            <a:picLocks noChangeAspect="1"/>
          </p:cNvPicPr>
          <p:nvPr/>
        </p:nvPicPr>
        <p:blipFill>
          <a:blip r:embed="rId6"/>
          <a:stretch>
            <a:fillRect/>
          </a:stretch>
        </p:blipFill>
        <p:spPr>
          <a:xfrm>
            <a:off x="8918610" y="4015129"/>
            <a:ext cx="1247949" cy="228632"/>
          </a:xfrm>
          <a:prstGeom prst="rect">
            <a:avLst/>
          </a:prstGeom>
        </p:spPr>
      </p:pic>
      <p:sp>
        <p:nvSpPr>
          <p:cNvPr id="11" name="TextBox 10"/>
          <p:cNvSpPr txBox="1"/>
          <p:nvPr/>
        </p:nvSpPr>
        <p:spPr>
          <a:xfrm>
            <a:off x="8721969" y="3990945"/>
            <a:ext cx="2066192" cy="276999"/>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chemeClr val="accent1">
                    <a:lumMod val="50000"/>
                  </a:schemeClr>
                </a:solidFill>
              </a:rPr>
              <a:t>Savings deposits</a:t>
            </a:r>
          </a:p>
        </p:txBody>
      </p:sp>
      <p:pic>
        <p:nvPicPr>
          <p:cNvPr id="12" name="Picture 11"/>
          <p:cNvPicPr>
            <a:picLocks noChangeAspect="1"/>
          </p:cNvPicPr>
          <p:nvPr/>
        </p:nvPicPr>
        <p:blipFill>
          <a:blip r:embed="rId7"/>
          <a:stretch>
            <a:fillRect/>
          </a:stretch>
        </p:blipFill>
        <p:spPr>
          <a:xfrm>
            <a:off x="6698129" y="3423661"/>
            <a:ext cx="1343212" cy="280365"/>
          </a:xfrm>
          <a:prstGeom prst="rect">
            <a:avLst/>
          </a:prstGeom>
        </p:spPr>
      </p:pic>
      <p:sp>
        <p:nvSpPr>
          <p:cNvPr id="13" name="TextBox 12"/>
          <p:cNvSpPr txBox="1"/>
          <p:nvPr/>
        </p:nvSpPr>
        <p:spPr>
          <a:xfrm>
            <a:off x="413238" y="5222631"/>
            <a:ext cx="5258383" cy="1477328"/>
          </a:xfrm>
          <a:prstGeom prst="rect">
            <a:avLst/>
          </a:prstGeom>
          <a:solidFill>
            <a:schemeClr val="accent4">
              <a:lumMod val="20000"/>
              <a:lumOff val="80000"/>
            </a:schemeClr>
          </a:solidFill>
        </p:spPr>
        <p:txBody>
          <a:bodyPr wrap="square" rtlCol="0">
            <a:spAutoFit/>
          </a:bodyPr>
          <a:lstStyle/>
          <a:p>
            <a:r>
              <a:rPr lang="en-US" b="1" u="sng" dirty="0"/>
              <a:t>The main difference between M1 and M2:</a:t>
            </a:r>
          </a:p>
          <a:p>
            <a:pPr marL="285750" indent="-285750">
              <a:buFont typeface="Arial" panose="020B0604020202020204" pitchFamily="34" charset="0"/>
              <a:buChar char="•"/>
            </a:pPr>
            <a:r>
              <a:rPr lang="en-US" dirty="0">
                <a:solidFill>
                  <a:srgbClr val="00B050"/>
                </a:solidFill>
              </a:rPr>
              <a:t>M1 is more liquid </a:t>
            </a:r>
            <a:r>
              <a:rPr lang="en-US" dirty="0"/>
              <a:t>and is </a:t>
            </a:r>
            <a:r>
              <a:rPr lang="en-US" dirty="0">
                <a:solidFill>
                  <a:srgbClr val="00B050"/>
                </a:solidFill>
              </a:rPr>
              <a:t>easily used in transactions </a:t>
            </a:r>
            <a:r>
              <a:rPr lang="en-US" dirty="0"/>
              <a:t>than M2. </a:t>
            </a:r>
          </a:p>
          <a:p>
            <a:pPr marL="285750" indent="-285750">
              <a:buFont typeface="Arial" panose="020B0604020202020204" pitchFamily="34" charset="0"/>
              <a:buChar char="•"/>
            </a:pPr>
            <a:r>
              <a:rPr lang="en-US" dirty="0">
                <a:solidFill>
                  <a:srgbClr val="00B0F0"/>
                </a:solidFill>
              </a:rPr>
              <a:t>M2</a:t>
            </a:r>
            <a:r>
              <a:rPr lang="en-US" dirty="0"/>
              <a:t> must be</a:t>
            </a:r>
            <a:r>
              <a:rPr lang="en-US" dirty="0">
                <a:solidFill>
                  <a:srgbClr val="00B0F0"/>
                </a:solidFill>
              </a:rPr>
              <a:t> converted to M1 before it can be used for spending</a:t>
            </a:r>
            <a:r>
              <a:rPr lang="en-US" dirty="0"/>
              <a:t>.</a:t>
            </a:r>
          </a:p>
        </p:txBody>
      </p:sp>
      <p:sp>
        <p:nvSpPr>
          <p:cNvPr id="9" name="TextBox 8"/>
          <p:cNvSpPr txBox="1"/>
          <p:nvPr/>
        </p:nvSpPr>
        <p:spPr>
          <a:xfrm>
            <a:off x="6293223" y="1988177"/>
            <a:ext cx="2842644" cy="738664"/>
          </a:xfrm>
          <a:prstGeom prst="rect">
            <a:avLst/>
          </a:prstGeom>
          <a:solidFill>
            <a:schemeClr val="accent2">
              <a:lumMod val="60000"/>
              <a:lumOff val="40000"/>
            </a:schemeClr>
          </a:solidFill>
        </p:spPr>
        <p:txBody>
          <a:bodyPr wrap="square" rtlCol="0">
            <a:spAutoFit/>
          </a:bodyPr>
          <a:lstStyle/>
          <a:p>
            <a:r>
              <a:rPr lang="en-AU" sz="1400" b="1" u="sng" dirty="0"/>
              <a:t>Not Included:</a:t>
            </a:r>
          </a:p>
          <a:p>
            <a:r>
              <a:rPr lang="en-AU" sz="1400" dirty="0"/>
              <a:t>Gift cards, municipal bonds (lower level </a:t>
            </a:r>
            <a:r>
              <a:rPr lang="en-AU" sz="1400" dirty="0" err="1"/>
              <a:t>gov</a:t>
            </a:r>
            <a:r>
              <a:rPr lang="en-AU" sz="1400" dirty="0"/>
              <a:t> bonds), </a:t>
            </a:r>
            <a:r>
              <a:rPr lang="en-AU" sz="1400" dirty="0" err="1"/>
              <a:t>gov</a:t>
            </a:r>
            <a:r>
              <a:rPr lang="en-AU" sz="1400" dirty="0"/>
              <a:t> bonds</a:t>
            </a:r>
          </a:p>
        </p:txBody>
      </p:sp>
      <p:sp>
        <p:nvSpPr>
          <p:cNvPr id="15" name="TextBox 14"/>
          <p:cNvSpPr txBox="1"/>
          <p:nvPr/>
        </p:nvSpPr>
        <p:spPr>
          <a:xfrm>
            <a:off x="2791766" y="1358779"/>
            <a:ext cx="3268134" cy="738664"/>
          </a:xfrm>
          <a:prstGeom prst="rect">
            <a:avLst/>
          </a:prstGeom>
          <a:solidFill>
            <a:srgbClr val="FFFF00"/>
          </a:solidFill>
        </p:spPr>
        <p:txBody>
          <a:bodyPr wrap="square" rtlCol="0">
            <a:spAutoFit/>
          </a:bodyPr>
          <a:lstStyle/>
          <a:p>
            <a:r>
              <a:rPr lang="en-US" sz="1400" dirty="0">
                <a:solidFill>
                  <a:srgbClr val="FF0000"/>
                </a:solidFill>
              </a:rPr>
              <a:t>Summary</a:t>
            </a:r>
          </a:p>
          <a:p>
            <a:r>
              <a:rPr lang="en-US" sz="1400" dirty="0">
                <a:solidFill>
                  <a:srgbClr val="FF0000"/>
                </a:solidFill>
              </a:rPr>
              <a:t>M1 – liquid money</a:t>
            </a:r>
          </a:p>
          <a:p>
            <a:r>
              <a:rPr lang="en-US" sz="1400" dirty="0">
                <a:solidFill>
                  <a:srgbClr val="FF0000"/>
                </a:solidFill>
              </a:rPr>
              <a:t>M2 – includes M1 + less liquid money</a:t>
            </a:r>
          </a:p>
        </p:txBody>
      </p:sp>
    </p:spTree>
    <p:extLst>
      <p:ext uri="{BB962C8B-B14F-4D97-AF65-F5344CB8AC3E}">
        <p14:creationId xmlns:p14="http://schemas.microsoft.com/office/powerpoint/2010/main" val="151218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2542535" y="365125"/>
            <a:ext cx="7199671" cy="6141506"/>
          </a:xfrm>
          <a:prstGeom prst="rect">
            <a:avLst/>
          </a:prstGeom>
        </p:spPr>
      </p:pic>
    </p:spTree>
    <p:extLst>
      <p:ext uri="{BB962C8B-B14F-4D97-AF65-F5344CB8AC3E}">
        <p14:creationId xmlns:p14="http://schemas.microsoft.com/office/powerpoint/2010/main" val="83640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746" y="248137"/>
            <a:ext cx="10515600" cy="865798"/>
          </a:xfrm>
        </p:spPr>
        <p:txBody>
          <a:bodyPr/>
          <a:lstStyle/>
          <a:p>
            <a:r>
              <a:rPr lang="en-AU" dirty="0"/>
              <a:t>M1 or M2?</a:t>
            </a:r>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2"/>
          <a:stretch>
            <a:fillRect/>
          </a:stretch>
        </p:blipFill>
        <p:spPr>
          <a:xfrm>
            <a:off x="161097" y="956917"/>
            <a:ext cx="11869806" cy="4944165"/>
          </a:xfrm>
          <a:prstGeom prst="rect">
            <a:avLst/>
          </a:prstGeom>
        </p:spPr>
      </p:pic>
      <p:sp>
        <p:nvSpPr>
          <p:cNvPr id="5" name="TextBox 4"/>
          <p:cNvSpPr txBox="1"/>
          <p:nvPr/>
        </p:nvSpPr>
        <p:spPr>
          <a:xfrm>
            <a:off x="1450731" y="1600200"/>
            <a:ext cx="1116623" cy="646331"/>
          </a:xfrm>
          <a:prstGeom prst="rect">
            <a:avLst/>
          </a:prstGeom>
          <a:noFill/>
        </p:spPr>
        <p:txBody>
          <a:bodyPr wrap="square" rtlCol="0">
            <a:spAutoFit/>
          </a:bodyPr>
          <a:lstStyle/>
          <a:p>
            <a:r>
              <a:rPr lang="en-US" dirty="0">
                <a:solidFill>
                  <a:srgbClr val="FF0000"/>
                </a:solidFill>
              </a:rPr>
              <a:t>M1 (and M2)</a:t>
            </a:r>
          </a:p>
        </p:txBody>
      </p:sp>
      <p:sp>
        <p:nvSpPr>
          <p:cNvPr id="6" name="TextBox 5"/>
          <p:cNvSpPr txBox="1"/>
          <p:nvPr/>
        </p:nvSpPr>
        <p:spPr>
          <a:xfrm>
            <a:off x="3941884" y="1594339"/>
            <a:ext cx="1116623" cy="923330"/>
          </a:xfrm>
          <a:prstGeom prst="rect">
            <a:avLst/>
          </a:prstGeom>
          <a:noFill/>
        </p:spPr>
        <p:txBody>
          <a:bodyPr wrap="square" rtlCol="0">
            <a:spAutoFit/>
          </a:bodyPr>
          <a:lstStyle/>
          <a:p>
            <a:r>
              <a:rPr lang="en-US" dirty="0">
                <a:solidFill>
                  <a:srgbClr val="FF0000"/>
                </a:solidFill>
              </a:rPr>
              <a:t>M1 (and M2)</a:t>
            </a:r>
          </a:p>
          <a:p>
            <a:endParaRPr lang="en-US" dirty="0">
              <a:solidFill>
                <a:srgbClr val="FF0000"/>
              </a:solidFill>
            </a:endParaRPr>
          </a:p>
        </p:txBody>
      </p:sp>
      <p:sp>
        <p:nvSpPr>
          <p:cNvPr id="7" name="TextBox 6"/>
          <p:cNvSpPr txBox="1"/>
          <p:nvPr/>
        </p:nvSpPr>
        <p:spPr>
          <a:xfrm>
            <a:off x="6696806" y="1614855"/>
            <a:ext cx="2033956" cy="577081"/>
          </a:xfrm>
          <a:prstGeom prst="rect">
            <a:avLst/>
          </a:prstGeom>
          <a:noFill/>
        </p:spPr>
        <p:txBody>
          <a:bodyPr wrap="square" rtlCol="0">
            <a:spAutoFit/>
          </a:bodyPr>
          <a:lstStyle/>
          <a:p>
            <a:r>
              <a:rPr lang="en-US" sz="1050" dirty="0">
                <a:solidFill>
                  <a:srgbClr val="FF0000"/>
                </a:solidFill>
              </a:rPr>
              <a:t>M1 (almost as liquid as checking accounts) (and M2)</a:t>
            </a:r>
          </a:p>
          <a:p>
            <a:endParaRPr lang="en-US" sz="1050" dirty="0">
              <a:solidFill>
                <a:srgbClr val="FF0000"/>
              </a:solidFill>
            </a:endParaRPr>
          </a:p>
        </p:txBody>
      </p:sp>
      <p:sp>
        <p:nvSpPr>
          <p:cNvPr id="8" name="TextBox 7"/>
          <p:cNvSpPr txBox="1"/>
          <p:nvPr/>
        </p:nvSpPr>
        <p:spPr>
          <a:xfrm>
            <a:off x="9486898" y="1608804"/>
            <a:ext cx="2033956" cy="400110"/>
          </a:xfrm>
          <a:prstGeom prst="rect">
            <a:avLst/>
          </a:prstGeom>
          <a:noFill/>
        </p:spPr>
        <p:txBody>
          <a:bodyPr wrap="square" rtlCol="0">
            <a:spAutoFit/>
          </a:bodyPr>
          <a:lstStyle/>
          <a:p>
            <a:r>
              <a:rPr lang="en-US" sz="2000" dirty="0">
                <a:solidFill>
                  <a:srgbClr val="FF0000"/>
                </a:solidFill>
              </a:rPr>
              <a:t>M2 only</a:t>
            </a:r>
          </a:p>
        </p:txBody>
      </p:sp>
      <p:sp>
        <p:nvSpPr>
          <p:cNvPr id="9" name="TextBox 8"/>
          <p:cNvSpPr txBox="1"/>
          <p:nvPr/>
        </p:nvSpPr>
        <p:spPr>
          <a:xfrm>
            <a:off x="9050311" y="939163"/>
            <a:ext cx="3103684" cy="369332"/>
          </a:xfrm>
          <a:prstGeom prst="rect">
            <a:avLst/>
          </a:prstGeom>
          <a:noFill/>
        </p:spPr>
        <p:txBody>
          <a:bodyPr wrap="square" rtlCol="0">
            <a:spAutoFit/>
          </a:bodyPr>
          <a:lstStyle/>
          <a:p>
            <a:r>
              <a:rPr lang="en-US" dirty="0"/>
              <a:t>Money Market Mutual Funds</a:t>
            </a:r>
          </a:p>
        </p:txBody>
      </p:sp>
    </p:spTree>
    <p:extLst>
      <p:ext uri="{BB962C8B-B14F-4D97-AF65-F5344CB8AC3E}">
        <p14:creationId xmlns:p14="http://schemas.microsoft.com/office/powerpoint/2010/main" val="310776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1934678" y="1252989"/>
            <a:ext cx="8239836" cy="237558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Oval 9"/>
          <p:cNvSpPr/>
          <p:nvPr/>
        </p:nvSpPr>
        <p:spPr>
          <a:xfrm>
            <a:off x="1934678" y="1597794"/>
            <a:ext cx="3643162" cy="1589538"/>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a:xfrm>
            <a:off x="2894797" y="1811037"/>
            <a:ext cx="2338939" cy="1206333"/>
          </a:xfrm>
        </p:spPr>
        <p:txBody>
          <a:bodyPr>
            <a:normAutofit lnSpcReduction="10000"/>
          </a:bodyPr>
          <a:lstStyle/>
          <a:p>
            <a:r>
              <a:rPr lang="en-AU" dirty="0"/>
              <a:t>M1 = more liquid forms of money</a:t>
            </a:r>
          </a:p>
        </p:txBody>
      </p:sp>
      <p:sp>
        <p:nvSpPr>
          <p:cNvPr id="5" name="Content Placeholder 2"/>
          <p:cNvSpPr txBox="1">
            <a:spLocks/>
          </p:cNvSpPr>
          <p:nvPr/>
        </p:nvSpPr>
        <p:spPr>
          <a:xfrm>
            <a:off x="5474789" y="1462896"/>
            <a:ext cx="3011905" cy="120633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M2 (includes M1 but also less liquid monies)</a:t>
            </a:r>
          </a:p>
        </p:txBody>
      </p:sp>
      <p:sp>
        <p:nvSpPr>
          <p:cNvPr id="7" name="Left-Right Arrow 6"/>
          <p:cNvSpPr/>
          <p:nvPr/>
        </p:nvSpPr>
        <p:spPr>
          <a:xfrm>
            <a:off x="1304452" y="3233145"/>
            <a:ext cx="9827394" cy="17501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409074" y="2978840"/>
            <a:ext cx="2069431" cy="523220"/>
          </a:xfrm>
          <a:prstGeom prst="rect">
            <a:avLst/>
          </a:prstGeom>
          <a:noFill/>
        </p:spPr>
        <p:txBody>
          <a:bodyPr wrap="square" rtlCol="0">
            <a:spAutoFit/>
          </a:bodyPr>
          <a:lstStyle/>
          <a:p>
            <a:r>
              <a:rPr lang="en-AU" sz="2800" dirty="0"/>
              <a:t>Liquid</a:t>
            </a:r>
          </a:p>
        </p:txBody>
      </p:sp>
      <p:sp>
        <p:nvSpPr>
          <p:cNvPr id="9" name="TextBox 8"/>
          <p:cNvSpPr txBox="1"/>
          <p:nvPr/>
        </p:nvSpPr>
        <p:spPr>
          <a:xfrm>
            <a:off x="10702490" y="2925722"/>
            <a:ext cx="1503145" cy="523220"/>
          </a:xfrm>
          <a:prstGeom prst="rect">
            <a:avLst/>
          </a:prstGeom>
          <a:noFill/>
        </p:spPr>
        <p:txBody>
          <a:bodyPr wrap="square" rtlCol="0">
            <a:spAutoFit/>
          </a:bodyPr>
          <a:lstStyle/>
          <a:p>
            <a:r>
              <a:rPr lang="en-AU" sz="2800" dirty="0"/>
              <a:t>Illiquid</a:t>
            </a:r>
          </a:p>
        </p:txBody>
      </p:sp>
    </p:spTree>
    <p:extLst>
      <p:ext uri="{BB962C8B-B14F-4D97-AF65-F5344CB8AC3E}">
        <p14:creationId xmlns:p14="http://schemas.microsoft.com/office/powerpoint/2010/main" val="170293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4" name="Content Placeholder 3"/>
          <p:cNvPicPr>
            <a:picLocks noGrp="1" noChangeAspect="1"/>
          </p:cNvPicPr>
          <p:nvPr>
            <p:ph idx="1"/>
          </p:nvPr>
        </p:nvPicPr>
        <p:blipFill>
          <a:blip r:embed="rId2"/>
          <a:stretch>
            <a:fillRect/>
          </a:stretch>
        </p:blipFill>
        <p:spPr>
          <a:xfrm>
            <a:off x="619760" y="519476"/>
            <a:ext cx="6991051" cy="2863804"/>
          </a:xfrm>
          <a:prstGeom prst="rect">
            <a:avLst/>
          </a:prstGeom>
        </p:spPr>
      </p:pic>
      <p:sp>
        <p:nvSpPr>
          <p:cNvPr id="3" name="TextBox 2"/>
          <p:cNvSpPr txBox="1"/>
          <p:nvPr/>
        </p:nvSpPr>
        <p:spPr>
          <a:xfrm>
            <a:off x="6253316" y="519476"/>
            <a:ext cx="5348749" cy="369332"/>
          </a:xfrm>
          <a:prstGeom prst="rect">
            <a:avLst/>
          </a:prstGeom>
          <a:noFill/>
        </p:spPr>
        <p:txBody>
          <a:bodyPr wrap="square" rtlCol="0">
            <a:spAutoFit/>
          </a:bodyPr>
          <a:lstStyle/>
          <a:p>
            <a:r>
              <a:rPr lang="en-AU" dirty="0">
                <a:solidFill>
                  <a:srgbClr val="FF0000"/>
                </a:solidFill>
              </a:rPr>
              <a:t>Can be used in transactions immediately.</a:t>
            </a:r>
          </a:p>
        </p:txBody>
      </p:sp>
      <p:sp>
        <p:nvSpPr>
          <p:cNvPr id="5" name="TextBox 4"/>
          <p:cNvSpPr txBox="1"/>
          <p:nvPr/>
        </p:nvSpPr>
        <p:spPr>
          <a:xfrm>
            <a:off x="4812890" y="1181106"/>
            <a:ext cx="5348749" cy="369332"/>
          </a:xfrm>
          <a:prstGeom prst="rect">
            <a:avLst/>
          </a:prstGeom>
          <a:noFill/>
        </p:spPr>
        <p:txBody>
          <a:bodyPr wrap="square" rtlCol="0">
            <a:spAutoFit/>
          </a:bodyPr>
          <a:lstStyle/>
          <a:p>
            <a:r>
              <a:rPr lang="en-AU" dirty="0">
                <a:solidFill>
                  <a:srgbClr val="FF0000"/>
                </a:solidFill>
              </a:rPr>
              <a:t>Dollar bill is cash = liquid</a:t>
            </a:r>
          </a:p>
        </p:txBody>
      </p:sp>
      <p:sp>
        <p:nvSpPr>
          <p:cNvPr id="6" name="TextBox 5"/>
          <p:cNvSpPr txBox="1"/>
          <p:nvPr/>
        </p:nvSpPr>
        <p:spPr>
          <a:xfrm>
            <a:off x="7344697" y="2212068"/>
            <a:ext cx="5348749" cy="369332"/>
          </a:xfrm>
          <a:prstGeom prst="rect">
            <a:avLst/>
          </a:prstGeom>
          <a:noFill/>
        </p:spPr>
        <p:txBody>
          <a:bodyPr wrap="square" rtlCol="0">
            <a:spAutoFit/>
          </a:bodyPr>
          <a:lstStyle/>
          <a:p>
            <a:r>
              <a:rPr lang="en-AU" dirty="0">
                <a:solidFill>
                  <a:srgbClr val="FF0000"/>
                </a:solidFill>
              </a:rPr>
              <a:t>A house. Most difficult to convert to cash and use.</a:t>
            </a:r>
          </a:p>
        </p:txBody>
      </p:sp>
      <p:sp>
        <p:nvSpPr>
          <p:cNvPr id="7" name="TextBox 6"/>
          <p:cNvSpPr txBox="1"/>
          <p:nvPr/>
        </p:nvSpPr>
        <p:spPr>
          <a:xfrm>
            <a:off x="3760839" y="3045828"/>
            <a:ext cx="5348749" cy="369332"/>
          </a:xfrm>
          <a:prstGeom prst="rect">
            <a:avLst/>
          </a:prstGeom>
          <a:noFill/>
        </p:spPr>
        <p:txBody>
          <a:bodyPr wrap="square" rtlCol="0">
            <a:spAutoFit/>
          </a:bodyPr>
          <a:lstStyle/>
          <a:p>
            <a:r>
              <a:rPr lang="en-AU" dirty="0">
                <a:solidFill>
                  <a:srgbClr val="FF0000"/>
                </a:solidFill>
              </a:rPr>
              <a:t>M1 and M2</a:t>
            </a:r>
          </a:p>
        </p:txBody>
      </p:sp>
      <p:sp>
        <p:nvSpPr>
          <p:cNvPr id="8" name="TextBox 7"/>
          <p:cNvSpPr txBox="1"/>
          <p:nvPr/>
        </p:nvSpPr>
        <p:spPr>
          <a:xfrm>
            <a:off x="10471638" y="457200"/>
            <a:ext cx="1389185" cy="369332"/>
          </a:xfrm>
          <a:prstGeom prst="rect">
            <a:avLst/>
          </a:prstGeom>
          <a:noFill/>
        </p:spPr>
        <p:txBody>
          <a:bodyPr wrap="square" rtlCol="0">
            <a:spAutoFit/>
          </a:bodyPr>
          <a:lstStyle/>
          <a:p>
            <a:r>
              <a:rPr lang="en-US" dirty="0"/>
              <a:t>Module 23</a:t>
            </a:r>
          </a:p>
        </p:txBody>
      </p:sp>
    </p:spTree>
    <p:extLst>
      <p:ext uri="{BB962C8B-B14F-4D97-AF65-F5344CB8AC3E}">
        <p14:creationId xmlns:p14="http://schemas.microsoft.com/office/powerpoint/2010/main" val="169374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9760" y="365125"/>
            <a:ext cx="2682240" cy="1325563"/>
          </a:xfrm>
        </p:spPr>
        <p:txBody>
          <a:bodyPr/>
          <a:lstStyle/>
          <a:p>
            <a:r>
              <a:rPr lang="en-AU" dirty="0"/>
              <a:t>Module 23</a:t>
            </a:r>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2"/>
          <a:stretch>
            <a:fillRect/>
          </a:stretch>
        </p:blipFill>
        <p:spPr>
          <a:xfrm>
            <a:off x="268361" y="883373"/>
            <a:ext cx="9068108" cy="2601507"/>
          </a:xfrm>
          <a:prstGeom prst="rect">
            <a:avLst/>
          </a:prstGeom>
        </p:spPr>
      </p:pic>
      <p:sp>
        <p:nvSpPr>
          <p:cNvPr id="5" name="TextBox 4"/>
          <p:cNvSpPr txBox="1"/>
          <p:nvPr/>
        </p:nvSpPr>
        <p:spPr>
          <a:xfrm>
            <a:off x="2426678" y="1441938"/>
            <a:ext cx="2444261" cy="584775"/>
          </a:xfrm>
          <a:prstGeom prst="rect">
            <a:avLst/>
          </a:prstGeom>
          <a:noFill/>
        </p:spPr>
        <p:txBody>
          <a:bodyPr wrap="square" rtlCol="0">
            <a:spAutoFit/>
          </a:bodyPr>
          <a:lstStyle/>
          <a:p>
            <a:r>
              <a:rPr lang="en-AU" sz="3200" dirty="0">
                <a:solidFill>
                  <a:srgbClr val="FF0000"/>
                </a:solidFill>
              </a:rPr>
              <a:t>Answer: a</a:t>
            </a:r>
          </a:p>
        </p:txBody>
      </p:sp>
      <p:sp>
        <p:nvSpPr>
          <p:cNvPr id="6" name="TextBox 5"/>
          <p:cNvSpPr txBox="1"/>
          <p:nvPr/>
        </p:nvSpPr>
        <p:spPr>
          <a:xfrm>
            <a:off x="4247804" y="2377440"/>
            <a:ext cx="6201294" cy="646331"/>
          </a:xfrm>
          <a:prstGeom prst="rect">
            <a:avLst/>
          </a:prstGeom>
          <a:noFill/>
        </p:spPr>
        <p:txBody>
          <a:bodyPr wrap="square" rtlCol="0">
            <a:spAutoFit/>
          </a:bodyPr>
          <a:lstStyle/>
          <a:p>
            <a:r>
              <a:rPr lang="en-US" dirty="0">
                <a:solidFill>
                  <a:srgbClr val="FF0000"/>
                </a:solidFill>
              </a:rPr>
              <a:t>Note: Since 2006, M3 is no longer measured by the US government.</a:t>
            </a:r>
          </a:p>
        </p:txBody>
      </p:sp>
    </p:spTree>
    <p:extLst>
      <p:ext uri="{BB962C8B-B14F-4D97-AF65-F5344CB8AC3E}">
        <p14:creationId xmlns:p14="http://schemas.microsoft.com/office/powerpoint/2010/main" val="119134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277" y="-100867"/>
            <a:ext cx="5817577" cy="1051457"/>
          </a:xfrm>
        </p:spPr>
        <p:txBody>
          <a:bodyPr/>
          <a:lstStyle/>
          <a:p>
            <a:r>
              <a:rPr lang="en-AU" dirty="0"/>
              <a:t>Types of Bank Accounts</a:t>
            </a:r>
          </a:p>
        </p:txBody>
      </p:sp>
      <p:sp>
        <p:nvSpPr>
          <p:cNvPr id="4" name="Content Placeholder 3"/>
          <p:cNvSpPr>
            <a:spLocks noGrp="1"/>
          </p:cNvSpPr>
          <p:nvPr>
            <p:ph sz="half" idx="1"/>
          </p:nvPr>
        </p:nvSpPr>
        <p:spPr>
          <a:xfrm>
            <a:off x="577361" y="1535479"/>
            <a:ext cx="5061604" cy="4351338"/>
          </a:xfrm>
          <a:ln>
            <a:solidFill>
              <a:schemeClr val="tx1"/>
            </a:solidFill>
          </a:ln>
        </p:spPr>
        <p:txBody>
          <a:bodyPr>
            <a:normAutofit fontScale="77500" lnSpcReduction="20000"/>
          </a:bodyPr>
          <a:lstStyle/>
          <a:p>
            <a:pPr marL="0" indent="0">
              <a:buNone/>
            </a:pPr>
            <a:r>
              <a:rPr lang="en-AU" b="1" dirty="0"/>
              <a:t>Can Pay for things without the need to ask for permission</a:t>
            </a:r>
          </a:p>
          <a:p>
            <a:r>
              <a:rPr lang="en-AU" dirty="0"/>
              <a:t>These bank accounts which </a:t>
            </a:r>
            <a:r>
              <a:rPr lang="en-AU" dirty="0">
                <a:solidFill>
                  <a:srgbClr val="00B0F0"/>
                </a:solidFill>
              </a:rPr>
              <a:t>can be used for direct purchases</a:t>
            </a:r>
            <a:r>
              <a:rPr lang="en-AU" dirty="0"/>
              <a:t> are typically referred to as:</a:t>
            </a:r>
          </a:p>
          <a:p>
            <a:pPr lvl="1"/>
            <a:r>
              <a:rPr lang="en-AU" dirty="0">
                <a:solidFill>
                  <a:srgbClr val="00B0F0"/>
                </a:solidFill>
              </a:rPr>
              <a:t>Checking Accounts</a:t>
            </a:r>
          </a:p>
          <a:p>
            <a:pPr lvl="1"/>
            <a:r>
              <a:rPr lang="en-AU" dirty="0">
                <a:solidFill>
                  <a:srgbClr val="00B0F0"/>
                </a:solidFill>
              </a:rPr>
              <a:t>Demand Deposit Accounts</a:t>
            </a:r>
          </a:p>
          <a:p>
            <a:pPr lvl="1"/>
            <a:r>
              <a:rPr lang="en-AU" dirty="0">
                <a:solidFill>
                  <a:srgbClr val="00B0F0"/>
                </a:solidFill>
              </a:rPr>
              <a:t>Demand Deposits</a:t>
            </a:r>
          </a:p>
          <a:p>
            <a:pPr lvl="1"/>
            <a:r>
              <a:rPr lang="en-AU" dirty="0">
                <a:solidFill>
                  <a:srgbClr val="00B0F0"/>
                </a:solidFill>
              </a:rPr>
              <a:t>Checkable Deposits</a:t>
            </a:r>
          </a:p>
          <a:p>
            <a:pPr lvl="1"/>
            <a:r>
              <a:rPr lang="en-AU" dirty="0"/>
              <a:t>Savings Accounts (not direct but easily accessible)</a:t>
            </a:r>
          </a:p>
          <a:p>
            <a:r>
              <a:rPr lang="en-AU" dirty="0"/>
              <a:t>These are the accounts directly connected to your </a:t>
            </a:r>
            <a:r>
              <a:rPr lang="en-AU" dirty="0" err="1"/>
              <a:t>Wechat</a:t>
            </a:r>
            <a:r>
              <a:rPr lang="en-AU" dirty="0"/>
              <a:t> Pay and </a:t>
            </a:r>
            <a:r>
              <a:rPr lang="en-AU" dirty="0" err="1"/>
              <a:t>Alipay</a:t>
            </a:r>
            <a:r>
              <a:rPr lang="en-AU" dirty="0"/>
              <a:t> accounts</a:t>
            </a:r>
          </a:p>
        </p:txBody>
      </p:sp>
      <p:sp>
        <p:nvSpPr>
          <p:cNvPr id="5" name="Content Placeholder 4"/>
          <p:cNvSpPr>
            <a:spLocks noGrp="1"/>
          </p:cNvSpPr>
          <p:nvPr>
            <p:ph sz="half" idx="2"/>
          </p:nvPr>
        </p:nvSpPr>
        <p:spPr>
          <a:xfrm>
            <a:off x="6356839" y="1535479"/>
            <a:ext cx="5181600" cy="4351338"/>
          </a:xfrm>
          <a:solidFill>
            <a:schemeClr val="accent1">
              <a:lumMod val="20000"/>
              <a:lumOff val="80000"/>
            </a:schemeClr>
          </a:solidFill>
        </p:spPr>
        <p:txBody>
          <a:bodyPr>
            <a:normAutofit fontScale="77500" lnSpcReduction="20000"/>
          </a:bodyPr>
          <a:lstStyle/>
          <a:p>
            <a:pPr marL="0" indent="0">
              <a:buNone/>
            </a:pPr>
            <a:r>
              <a:rPr lang="en-AU" b="1" dirty="0"/>
              <a:t>Must ask permission from someone to be able to use this money</a:t>
            </a:r>
          </a:p>
          <a:p>
            <a:r>
              <a:rPr lang="en-AU" dirty="0"/>
              <a:t>Typically you will have to transfer to your demand deposit account/checking account before you can use for purchases. </a:t>
            </a:r>
          </a:p>
          <a:p>
            <a:r>
              <a:rPr lang="en-AU" dirty="0"/>
              <a:t>You will also have to ask permission/communicate with a third party. </a:t>
            </a:r>
          </a:p>
          <a:p>
            <a:r>
              <a:rPr lang="en-AU" dirty="0"/>
              <a:t>These accounts can be referred to as:</a:t>
            </a:r>
          </a:p>
          <a:p>
            <a:pPr lvl="1"/>
            <a:r>
              <a:rPr lang="en-AU" dirty="0">
                <a:solidFill>
                  <a:srgbClr val="00B050"/>
                </a:solidFill>
              </a:rPr>
              <a:t>Term Deposits</a:t>
            </a:r>
          </a:p>
          <a:p>
            <a:pPr lvl="1"/>
            <a:r>
              <a:rPr lang="en-AU" dirty="0">
                <a:solidFill>
                  <a:srgbClr val="00B050"/>
                </a:solidFill>
              </a:rPr>
              <a:t>Certificates of Deposit</a:t>
            </a:r>
          </a:p>
          <a:p>
            <a:r>
              <a:rPr lang="en-AU" dirty="0"/>
              <a:t>They will </a:t>
            </a:r>
            <a:r>
              <a:rPr lang="en-AU" dirty="0">
                <a:solidFill>
                  <a:srgbClr val="00B050"/>
                </a:solidFill>
              </a:rPr>
              <a:t>typically pay a higher interest rate </a:t>
            </a:r>
            <a:r>
              <a:rPr lang="en-AU" dirty="0"/>
              <a:t>because the money is less accessible. </a:t>
            </a:r>
          </a:p>
          <a:p>
            <a:endParaRPr lang="en-AU" dirty="0"/>
          </a:p>
        </p:txBody>
      </p:sp>
      <p:pic>
        <p:nvPicPr>
          <p:cNvPr id="6" name="Picture 5"/>
          <p:cNvPicPr>
            <a:picLocks noChangeAspect="1"/>
          </p:cNvPicPr>
          <p:nvPr/>
        </p:nvPicPr>
        <p:blipFill>
          <a:blip r:embed="rId2"/>
          <a:stretch>
            <a:fillRect/>
          </a:stretch>
        </p:blipFill>
        <p:spPr>
          <a:xfrm>
            <a:off x="3168161" y="5411578"/>
            <a:ext cx="2470804" cy="1315105"/>
          </a:xfrm>
          <a:prstGeom prst="rect">
            <a:avLst/>
          </a:prstGeom>
        </p:spPr>
      </p:pic>
      <p:sp>
        <p:nvSpPr>
          <p:cNvPr id="7" name="TextBox 6"/>
          <p:cNvSpPr txBox="1"/>
          <p:nvPr/>
        </p:nvSpPr>
        <p:spPr>
          <a:xfrm>
            <a:off x="1512277" y="774744"/>
            <a:ext cx="9117623" cy="646331"/>
          </a:xfrm>
          <a:prstGeom prst="rect">
            <a:avLst/>
          </a:prstGeom>
          <a:noFill/>
        </p:spPr>
        <p:txBody>
          <a:bodyPr wrap="square" rtlCol="0">
            <a:spAutoFit/>
          </a:bodyPr>
          <a:lstStyle/>
          <a:p>
            <a:r>
              <a:rPr lang="en-AU" dirty="0"/>
              <a:t>We can divide bank accounts into those that are counted in M1 and those that are counted in M2 but not M1. This is determined by how accessible/liquid they are. </a:t>
            </a:r>
          </a:p>
        </p:txBody>
      </p:sp>
      <p:sp>
        <p:nvSpPr>
          <p:cNvPr id="8" name="Oval 7"/>
          <p:cNvSpPr/>
          <p:nvPr/>
        </p:nvSpPr>
        <p:spPr>
          <a:xfrm>
            <a:off x="87923" y="2848708"/>
            <a:ext cx="1046285" cy="94956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249115" y="2941707"/>
            <a:ext cx="808892" cy="769441"/>
          </a:xfrm>
          <a:prstGeom prst="rect">
            <a:avLst/>
          </a:prstGeom>
          <a:noFill/>
        </p:spPr>
        <p:txBody>
          <a:bodyPr wrap="square" rtlCol="0">
            <a:spAutoFit/>
          </a:bodyPr>
          <a:lstStyle/>
          <a:p>
            <a:r>
              <a:rPr lang="en-AU" b="1" dirty="0"/>
              <a:t>M1 </a:t>
            </a:r>
            <a:r>
              <a:rPr lang="en-AU" sz="1200" b="1" dirty="0"/>
              <a:t>(and M2)</a:t>
            </a:r>
          </a:p>
          <a:p>
            <a:r>
              <a:rPr lang="en-AU" sz="700" dirty="0"/>
              <a:t>More accessible/liquid</a:t>
            </a:r>
          </a:p>
        </p:txBody>
      </p:sp>
      <p:sp>
        <p:nvSpPr>
          <p:cNvPr id="10" name="Oval 9"/>
          <p:cNvSpPr/>
          <p:nvPr/>
        </p:nvSpPr>
        <p:spPr>
          <a:xfrm>
            <a:off x="11015296" y="3104797"/>
            <a:ext cx="1046285" cy="949569"/>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p:cNvSpPr txBox="1"/>
          <p:nvPr/>
        </p:nvSpPr>
        <p:spPr>
          <a:xfrm>
            <a:off x="11117873" y="3148694"/>
            <a:ext cx="808892" cy="861774"/>
          </a:xfrm>
          <a:prstGeom prst="rect">
            <a:avLst/>
          </a:prstGeom>
          <a:noFill/>
        </p:spPr>
        <p:txBody>
          <a:bodyPr wrap="square" rtlCol="0">
            <a:spAutoFit/>
          </a:bodyPr>
          <a:lstStyle/>
          <a:p>
            <a:r>
              <a:rPr lang="en-AU" b="1" dirty="0"/>
              <a:t>M2 only</a:t>
            </a:r>
          </a:p>
          <a:p>
            <a:r>
              <a:rPr lang="en-AU" sz="700" dirty="0"/>
              <a:t>Less accessible/liquid</a:t>
            </a:r>
          </a:p>
        </p:txBody>
      </p:sp>
      <p:sp>
        <p:nvSpPr>
          <p:cNvPr id="3" name="TextBox 2"/>
          <p:cNvSpPr txBox="1"/>
          <p:nvPr/>
        </p:nvSpPr>
        <p:spPr>
          <a:xfrm>
            <a:off x="4582259" y="2410030"/>
            <a:ext cx="1148861" cy="1477328"/>
          </a:xfrm>
          <a:prstGeom prst="rect">
            <a:avLst/>
          </a:prstGeom>
          <a:solidFill>
            <a:schemeClr val="accent1">
              <a:lumMod val="20000"/>
              <a:lumOff val="80000"/>
            </a:schemeClr>
          </a:solidFill>
        </p:spPr>
        <p:txBody>
          <a:bodyPr wrap="square" rtlCol="0">
            <a:spAutoFit/>
          </a:bodyPr>
          <a:lstStyle/>
          <a:p>
            <a:r>
              <a:rPr lang="en-US" sz="1000" dirty="0"/>
              <a:t>Note: Credit Unions essentially function the same way as banks but are non-profit, and are sometimes referred to in questions. </a:t>
            </a:r>
          </a:p>
        </p:txBody>
      </p:sp>
      <p:sp>
        <p:nvSpPr>
          <p:cNvPr id="12" name="TextBox 11"/>
          <p:cNvSpPr txBox="1"/>
          <p:nvPr/>
        </p:nvSpPr>
        <p:spPr>
          <a:xfrm>
            <a:off x="6858000" y="140677"/>
            <a:ext cx="4615962" cy="600164"/>
          </a:xfrm>
          <a:prstGeom prst="rect">
            <a:avLst/>
          </a:prstGeom>
          <a:solidFill>
            <a:srgbClr val="FFFF00"/>
          </a:solidFill>
        </p:spPr>
        <p:txBody>
          <a:bodyPr wrap="square" rtlCol="0">
            <a:spAutoFit/>
          </a:bodyPr>
          <a:lstStyle/>
          <a:p>
            <a:r>
              <a:rPr lang="en-US" sz="1100" dirty="0">
                <a:solidFill>
                  <a:srgbClr val="FF0000"/>
                </a:solidFill>
              </a:rPr>
              <a:t>Summary</a:t>
            </a:r>
          </a:p>
          <a:p>
            <a:r>
              <a:rPr lang="en-US" sz="1100" dirty="0">
                <a:solidFill>
                  <a:srgbClr val="FF0000"/>
                </a:solidFill>
              </a:rPr>
              <a:t>M1 bank accounts – can be assessed directly without permission.</a:t>
            </a:r>
          </a:p>
          <a:p>
            <a:r>
              <a:rPr lang="en-US" sz="1100" dirty="0">
                <a:solidFill>
                  <a:srgbClr val="FF0000"/>
                </a:solidFill>
              </a:rPr>
              <a:t>M2 only bank accounts – can’t be assessed directly without permission.</a:t>
            </a:r>
          </a:p>
        </p:txBody>
      </p:sp>
    </p:spTree>
    <p:extLst>
      <p:ext uri="{BB962C8B-B14F-4D97-AF65-F5344CB8AC3E}">
        <p14:creationId xmlns:p14="http://schemas.microsoft.com/office/powerpoint/2010/main" val="128614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bg/>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
                                            <p:txEl>
                                              <p:pRg st="3" end="3"/>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
                                            <p:txEl>
                                              <p:pRg st="4" end="4"/>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M1 or M2? (m1 and m2 or just m2)</a:t>
            </a:r>
          </a:p>
        </p:txBody>
      </p:sp>
      <p:sp>
        <p:nvSpPr>
          <p:cNvPr id="3" name="Content Placeholder 2"/>
          <p:cNvSpPr>
            <a:spLocks noGrp="1"/>
          </p:cNvSpPr>
          <p:nvPr>
            <p:ph idx="1"/>
          </p:nvPr>
        </p:nvSpPr>
        <p:spPr/>
        <p:txBody>
          <a:bodyPr/>
          <a:lstStyle/>
          <a:p>
            <a:r>
              <a:rPr lang="en-AU" dirty="0"/>
              <a:t>Cash you have in your </a:t>
            </a:r>
            <a:r>
              <a:rPr lang="en-AU" dirty="0" err="1"/>
              <a:t>Wechat</a:t>
            </a:r>
            <a:r>
              <a:rPr lang="en-AU" dirty="0"/>
              <a:t> balance.</a:t>
            </a:r>
          </a:p>
          <a:p>
            <a:r>
              <a:rPr lang="en-AU" dirty="0"/>
              <a:t>Money in your bank accounts. </a:t>
            </a:r>
          </a:p>
          <a:p>
            <a:r>
              <a:rPr lang="en-AU" dirty="0"/>
              <a:t>Money in a retirement fund.</a:t>
            </a:r>
          </a:p>
          <a:p>
            <a:r>
              <a:rPr lang="en-AU" dirty="0"/>
              <a:t>Your grandmother gives you 500 RMB for your birthday.</a:t>
            </a:r>
          </a:p>
          <a:p>
            <a:r>
              <a:rPr lang="en-AU" dirty="0"/>
              <a:t>Money stored in the bank for a long period and if you withdraw it you lose interest.</a:t>
            </a:r>
          </a:p>
          <a:p>
            <a:r>
              <a:rPr lang="en-AU" dirty="0">
                <a:solidFill>
                  <a:srgbClr val="0070C0"/>
                </a:solidFill>
              </a:rPr>
              <a:t>Remember: M1 money is also M2 money because M2 includes M1. </a:t>
            </a:r>
          </a:p>
        </p:txBody>
      </p:sp>
      <p:sp>
        <p:nvSpPr>
          <p:cNvPr id="4" name="TextBox 3"/>
          <p:cNvSpPr txBox="1"/>
          <p:nvPr/>
        </p:nvSpPr>
        <p:spPr>
          <a:xfrm>
            <a:off x="7084193" y="1825625"/>
            <a:ext cx="4456498" cy="523220"/>
          </a:xfrm>
          <a:prstGeom prst="rect">
            <a:avLst/>
          </a:prstGeom>
          <a:noFill/>
        </p:spPr>
        <p:txBody>
          <a:bodyPr wrap="square" rtlCol="0">
            <a:spAutoFit/>
          </a:bodyPr>
          <a:lstStyle/>
          <a:p>
            <a:r>
              <a:rPr lang="en-AU" sz="2800" dirty="0">
                <a:solidFill>
                  <a:srgbClr val="FF0000"/>
                </a:solidFill>
              </a:rPr>
              <a:t>M1 (very liquid) and M2</a:t>
            </a:r>
          </a:p>
        </p:txBody>
      </p:sp>
      <p:sp>
        <p:nvSpPr>
          <p:cNvPr id="5" name="TextBox 4"/>
          <p:cNvSpPr txBox="1"/>
          <p:nvPr/>
        </p:nvSpPr>
        <p:spPr>
          <a:xfrm>
            <a:off x="5400792" y="2844717"/>
            <a:ext cx="4727609" cy="523220"/>
          </a:xfrm>
          <a:prstGeom prst="rect">
            <a:avLst/>
          </a:prstGeom>
          <a:noFill/>
        </p:spPr>
        <p:txBody>
          <a:bodyPr wrap="square" rtlCol="0">
            <a:spAutoFit/>
          </a:bodyPr>
          <a:lstStyle/>
          <a:p>
            <a:r>
              <a:rPr lang="en-AU" sz="2800" dirty="0">
                <a:solidFill>
                  <a:srgbClr val="FF0000"/>
                </a:solidFill>
              </a:rPr>
              <a:t>M2 – not liquid</a:t>
            </a:r>
          </a:p>
        </p:txBody>
      </p:sp>
      <p:sp>
        <p:nvSpPr>
          <p:cNvPr id="6" name="TextBox 5"/>
          <p:cNvSpPr txBox="1"/>
          <p:nvPr/>
        </p:nvSpPr>
        <p:spPr>
          <a:xfrm>
            <a:off x="9376610" y="3173795"/>
            <a:ext cx="2423963" cy="954107"/>
          </a:xfrm>
          <a:prstGeom prst="rect">
            <a:avLst/>
          </a:prstGeom>
          <a:noFill/>
        </p:spPr>
        <p:txBody>
          <a:bodyPr wrap="square" rtlCol="0">
            <a:spAutoFit/>
          </a:bodyPr>
          <a:lstStyle/>
          <a:p>
            <a:r>
              <a:rPr lang="en-AU" sz="2800" dirty="0">
                <a:solidFill>
                  <a:srgbClr val="FF0000"/>
                </a:solidFill>
              </a:rPr>
              <a:t>M1 (very liquid) and M2</a:t>
            </a:r>
          </a:p>
        </p:txBody>
      </p:sp>
      <p:sp>
        <p:nvSpPr>
          <p:cNvPr id="7" name="TextBox 6"/>
          <p:cNvSpPr txBox="1"/>
          <p:nvPr/>
        </p:nvSpPr>
        <p:spPr>
          <a:xfrm>
            <a:off x="3208421" y="4216672"/>
            <a:ext cx="4116404" cy="523220"/>
          </a:xfrm>
          <a:prstGeom prst="rect">
            <a:avLst/>
          </a:prstGeom>
          <a:noFill/>
        </p:spPr>
        <p:txBody>
          <a:bodyPr wrap="square" rtlCol="0">
            <a:spAutoFit/>
          </a:bodyPr>
          <a:lstStyle/>
          <a:p>
            <a:r>
              <a:rPr lang="en-AU" sz="2800" dirty="0">
                <a:solidFill>
                  <a:srgbClr val="FF0000"/>
                </a:solidFill>
              </a:rPr>
              <a:t>M2 – not very liquid</a:t>
            </a:r>
          </a:p>
        </p:txBody>
      </p:sp>
      <p:sp>
        <p:nvSpPr>
          <p:cNvPr id="8" name="TextBox 7"/>
          <p:cNvSpPr txBox="1"/>
          <p:nvPr/>
        </p:nvSpPr>
        <p:spPr>
          <a:xfrm>
            <a:off x="5671903" y="2303217"/>
            <a:ext cx="4456498" cy="523220"/>
          </a:xfrm>
          <a:prstGeom prst="rect">
            <a:avLst/>
          </a:prstGeom>
          <a:noFill/>
        </p:spPr>
        <p:txBody>
          <a:bodyPr wrap="square" rtlCol="0">
            <a:spAutoFit/>
          </a:bodyPr>
          <a:lstStyle/>
          <a:p>
            <a:r>
              <a:rPr lang="en-AU" sz="2800" dirty="0">
                <a:solidFill>
                  <a:srgbClr val="FF0000"/>
                </a:solidFill>
              </a:rPr>
              <a:t>M1 (liquid) and M2</a:t>
            </a:r>
          </a:p>
        </p:txBody>
      </p:sp>
    </p:spTree>
    <p:extLst>
      <p:ext uri="{BB962C8B-B14F-4D97-AF65-F5344CB8AC3E}">
        <p14:creationId xmlns:p14="http://schemas.microsoft.com/office/powerpoint/2010/main" val="35974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644147" y="365125"/>
            <a:ext cx="11202963" cy="2429214"/>
          </a:xfrm>
          <a:prstGeom prst="rect">
            <a:avLst/>
          </a:prstGeom>
        </p:spPr>
      </p:pic>
      <p:pic>
        <p:nvPicPr>
          <p:cNvPr id="5" name="Content Placeholder 4"/>
          <p:cNvPicPr>
            <a:picLocks noGrp="1" noChangeAspect="1"/>
          </p:cNvPicPr>
          <p:nvPr>
            <p:ph idx="1"/>
          </p:nvPr>
        </p:nvPicPr>
        <p:blipFill>
          <a:blip r:embed="rId3"/>
          <a:stretch>
            <a:fillRect/>
          </a:stretch>
        </p:blipFill>
        <p:spPr>
          <a:xfrm>
            <a:off x="551091" y="804739"/>
            <a:ext cx="5542137" cy="885949"/>
          </a:xfrm>
          <a:prstGeom prst="rect">
            <a:avLst/>
          </a:prstGeom>
        </p:spPr>
      </p:pic>
      <p:pic>
        <p:nvPicPr>
          <p:cNvPr id="6" name="Content Placeholder 4"/>
          <p:cNvPicPr>
            <a:picLocks noChangeAspect="1"/>
          </p:cNvPicPr>
          <p:nvPr/>
        </p:nvPicPr>
        <p:blipFill>
          <a:blip r:embed="rId3"/>
          <a:stretch>
            <a:fillRect/>
          </a:stretch>
        </p:blipFill>
        <p:spPr>
          <a:xfrm>
            <a:off x="6304973" y="1908390"/>
            <a:ext cx="5542137" cy="885949"/>
          </a:xfrm>
          <a:prstGeom prst="rect">
            <a:avLst/>
          </a:prstGeom>
        </p:spPr>
      </p:pic>
      <p:sp>
        <p:nvSpPr>
          <p:cNvPr id="3" name="TextBox 2"/>
          <p:cNvSpPr txBox="1"/>
          <p:nvPr/>
        </p:nvSpPr>
        <p:spPr>
          <a:xfrm>
            <a:off x="1481959" y="2794339"/>
            <a:ext cx="9096703" cy="646331"/>
          </a:xfrm>
          <a:prstGeom prst="rect">
            <a:avLst/>
          </a:prstGeom>
          <a:noFill/>
        </p:spPr>
        <p:txBody>
          <a:bodyPr wrap="square" rtlCol="0">
            <a:spAutoFit/>
          </a:bodyPr>
          <a:lstStyle/>
          <a:p>
            <a:r>
              <a:rPr lang="en-US" dirty="0">
                <a:solidFill>
                  <a:srgbClr val="FF0000"/>
                </a:solidFill>
              </a:rPr>
              <a:t>Certificates of Deposit are not liquid funds because they cannot be easily used in transactions and therefore not in M1. </a:t>
            </a:r>
          </a:p>
        </p:txBody>
      </p:sp>
    </p:spTree>
    <p:extLst>
      <p:ext uri="{BB962C8B-B14F-4D97-AF65-F5344CB8AC3E}">
        <p14:creationId xmlns:p14="http://schemas.microsoft.com/office/powerpoint/2010/main" val="1465402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Assets</a:t>
            </a:r>
          </a:p>
        </p:txBody>
      </p:sp>
      <p:sp>
        <p:nvSpPr>
          <p:cNvPr id="5" name="Content Placeholder 4"/>
          <p:cNvSpPr>
            <a:spLocks noGrp="1"/>
          </p:cNvSpPr>
          <p:nvPr>
            <p:ph idx="1"/>
          </p:nvPr>
        </p:nvSpPr>
        <p:spPr>
          <a:xfrm>
            <a:off x="838200" y="1825625"/>
            <a:ext cx="5171902" cy="4351338"/>
          </a:xfrm>
        </p:spPr>
        <p:txBody>
          <a:bodyPr>
            <a:normAutofit fontScale="92500" lnSpcReduction="20000"/>
          </a:bodyPr>
          <a:lstStyle/>
          <a:p>
            <a:r>
              <a:rPr lang="en-US" dirty="0">
                <a:solidFill>
                  <a:srgbClr val="00B0F0"/>
                </a:solidFill>
              </a:rPr>
              <a:t>Assets</a:t>
            </a:r>
            <a:r>
              <a:rPr lang="en-US" dirty="0"/>
              <a:t> are things that an individual has that has a </a:t>
            </a:r>
            <a:r>
              <a:rPr lang="en-US" dirty="0">
                <a:solidFill>
                  <a:srgbClr val="00B0F0"/>
                </a:solidFill>
              </a:rPr>
              <a:t>positive value</a:t>
            </a:r>
            <a:r>
              <a:rPr lang="en-US" dirty="0"/>
              <a:t>:</a:t>
            </a:r>
          </a:p>
          <a:p>
            <a:pPr lvl="1"/>
            <a:r>
              <a:rPr lang="en-US" dirty="0" err="1"/>
              <a:t>Eg</a:t>
            </a:r>
            <a:r>
              <a:rPr lang="en-US" dirty="0"/>
              <a:t>. </a:t>
            </a:r>
            <a:r>
              <a:rPr lang="en-US" dirty="0">
                <a:solidFill>
                  <a:srgbClr val="00B0F0"/>
                </a:solidFill>
              </a:rPr>
              <a:t>Phone</a:t>
            </a:r>
            <a:r>
              <a:rPr lang="en-US" dirty="0"/>
              <a:t>, </a:t>
            </a:r>
            <a:r>
              <a:rPr lang="en-US" dirty="0">
                <a:solidFill>
                  <a:srgbClr val="00B0F0"/>
                </a:solidFill>
              </a:rPr>
              <a:t>money</a:t>
            </a:r>
            <a:r>
              <a:rPr lang="en-US" dirty="0"/>
              <a:t>, </a:t>
            </a:r>
            <a:r>
              <a:rPr lang="en-US" dirty="0">
                <a:solidFill>
                  <a:srgbClr val="00B0F0"/>
                </a:solidFill>
              </a:rPr>
              <a:t>house</a:t>
            </a:r>
            <a:r>
              <a:rPr lang="en-US" dirty="0"/>
              <a:t>, car, stocks, gold, </a:t>
            </a:r>
            <a:r>
              <a:rPr lang="en-US" dirty="0" err="1"/>
              <a:t>pokemon</a:t>
            </a:r>
            <a:r>
              <a:rPr lang="en-US" dirty="0"/>
              <a:t> cards, equipment, brand names, etc.</a:t>
            </a:r>
          </a:p>
          <a:p>
            <a:pPr lvl="1"/>
            <a:r>
              <a:rPr lang="en-US" dirty="0"/>
              <a:t>We sometimes refer to things such as good health, intelligence, bravery as assets also.</a:t>
            </a:r>
          </a:p>
          <a:p>
            <a:r>
              <a:rPr lang="en-US" dirty="0"/>
              <a:t>The </a:t>
            </a:r>
            <a:r>
              <a:rPr lang="en-US" dirty="0">
                <a:solidFill>
                  <a:srgbClr val="00B0F0"/>
                </a:solidFill>
              </a:rPr>
              <a:t>more assets the better</a:t>
            </a:r>
            <a:r>
              <a:rPr lang="en-US" dirty="0"/>
              <a:t>!</a:t>
            </a:r>
          </a:p>
          <a:p>
            <a:r>
              <a:rPr lang="en-US" dirty="0"/>
              <a:t>The </a:t>
            </a:r>
            <a:r>
              <a:rPr lang="en-US" dirty="0">
                <a:solidFill>
                  <a:srgbClr val="00B050"/>
                </a:solidFill>
              </a:rPr>
              <a:t>opposite of an asset</a:t>
            </a:r>
            <a:r>
              <a:rPr lang="en-US" dirty="0"/>
              <a:t> is a </a:t>
            </a:r>
            <a:r>
              <a:rPr lang="en-US" dirty="0">
                <a:solidFill>
                  <a:srgbClr val="00B050"/>
                </a:solidFill>
              </a:rPr>
              <a:t>liability</a:t>
            </a:r>
            <a:r>
              <a:rPr lang="en-US" dirty="0"/>
              <a:t>, which has a </a:t>
            </a:r>
            <a:r>
              <a:rPr lang="en-US" dirty="0">
                <a:solidFill>
                  <a:srgbClr val="00B050"/>
                </a:solidFill>
              </a:rPr>
              <a:t>negative</a:t>
            </a:r>
            <a:r>
              <a:rPr lang="en-US" dirty="0"/>
              <a:t> </a:t>
            </a:r>
            <a:r>
              <a:rPr lang="en-US" dirty="0">
                <a:solidFill>
                  <a:srgbClr val="00B050"/>
                </a:solidFill>
              </a:rPr>
              <a:t>value</a:t>
            </a:r>
            <a:r>
              <a:rPr lang="en-US" dirty="0"/>
              <a:t>.</a:t>
            </a:r>
          </a:p>
          <a:p>
            <a:pPr lvl="1"/>
            <a:r>
              <a:rPr lang="en-US" dirty="0" err="1"/>
              <a:t>Eg</a:t>
            </a:r>
            <a:r>
              <a:rPr lang="en-US" dirty="0"/>
              <a:t>. A loan from a bank, money you owe to a friend</a:t>
            </a:r>
          </a:p>
          <a:p>
            <a:endParaRPr lang="en-US" dirty="0"/>
          </a:p>
        </p:txBody>
      </p:sp>
      <p:pic>
        <p:nvPicPr>
          <p:cNvPr id="1026" name="Picture 2" descr="No photo description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2527" y="798285"/>
            <a:ext cx="5152571" cy="51525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271657" y="5699909"/>
            <a:ext cx="4342772" cy="1169551"/>
          </a:xfrm>
          <a:prstGeom prst="rect">
            <a:avLst/>
          </a:prstGeom>
          <a:solidFill>
            <a:srgbClr val="FFFF00"/>
          </a:solidFill>
        </p:spPr>
        <p:txBody>
          <a:bodyPr wrap="square" rtlCol="0">
            <a:spAutoFit/>
          </a:bodyPr>
          <a:lstStyle/>
          <a:p>
            <a:r>
              <a:rPr lang="en-AU" sz="1400" dirty="0">
                <a:solidFill>
                  <a:srgbClr val="FF0000"/>
                </a:solidFill>
              </a:rPr>
              <a:t>Summary</a:t>
            </a:r>
          </a:p>
          <a:p>
            <a:r>
              <a:rPr lang="en-AU" sz="1400" dirty="0">
                <a:solidFill>
                  <a:srgbClr val="FF0000"/>
                </a:solidFill>
              </a:rPr>
              <a:t>Asset = something that an individual or business has with positive value</a:t>
            </a:r>
          </a:p>
          <a:p>
            <a:r>
              <a:rPr lang="en-AU" sz="1400" dirty="0">
                <a:solidFill>
                  <a:srgbClr val="FF0000"/>
                </a:solidFill>
              </a:rPr>
              <a:t>Liability = something that an individual or business has with negative value</a:t>
            </a:r>
          </a:p>
        </p:txBody>
      </p:sp>
    </p:spTree>
    <p:extLst>
      <p:ext uri="{BB962C8B-B14F-4D97-AF65-F5344CB8AC3E}">
        <p14:creationId xmlns:p14="http://schemas.microsoft.com/office/powerpoint/2010/main" val="3138849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p:txBody>
          <a:bodyPr/>
          <a:lstStyle/>
          <a:p>
            <a:endParaRPr lang="en-AU" dirty="0"/>
          </a:p>
        </p:txBody>
      </p:sp>
      <p:pic>
        <p:nvPicPr>
          <p:cNvPr id="4" name="Picture 3"/>
          <p:cNvPicPr/>
          <p:nvPr/>
        </p:nvPicPr>
        <p:blipFill>
          <a:blip r:embed="rId2"/>
          <a:stretch>
            <a:fillRect/>
          </a:stretch>
        </p:blipFill>
        <p:spPr>
          <a:xfrm>
            <a:off x="369195" y="305592"/>
            <a:ext cx="8971450" cy="6232859"/>
          </a:xfrm>
          <a:prstGeom prst="rect">
            <a:avLst/>
          </a:prstGeom>
        </p:spPr>
      </p:pic>
      <p:sp>
        <p:nvSpPr>
          <p:cNvPr id="5" name="Content Placeholder 2"/>
          <p:cNvSpPr txBox="1">
            <a:spLocks/>
          </p:cNvSpPr>
          <p:nvPr/>
        </p:nvSpPr>
        <p:spPr>
          <a:xfrm>
            <a:off x="8894486" y="1957387"/>
            <a:ext cx="306614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solidFill>
                  <a:srgbClr val="FF0000"/>
                </a:solidFill>
              </a:rPr>
              <a:t>Answer: C</a:t>
            </a:r>
          </a:p>
          <a:p>
            <a:r>
              <a:rPr lang="en-AU" dirty="0">
                <a:solidFill>
                  <a:srgbClr val="FF0000"/>
                </a:solidFill>
              </a:rPr>
              <a:t>Coins = M1</a:t>
            </a:r>
          </a:p>
          <a:p>
            <a:r>
              <a:rPr lang="en-AU" dirty="0">
                <a:solidFill>
                  <a:srgbClr val="FF0000"/>
                </a:solidFill>
              </a:rPr>
              <a:t>Checking account = M1</a:t>
            </a:r>
          </a:p>
          <a:p>
            <a:r>
              <a:rPr lang="en-AU" dirty="0">
                <a:solidFill>
                  <a:srgbClr val="FF0000"/>
                </a:solidFill>
              </a:rPr>
              <a:t>So there is no change. </a:t>
            </a:r>
          </a:p>
        </p:txBody>
      </p:sp>
      <p:pic>
        <p:nvPicPr>
          <p:cNvPr id="6" name="Picture 5"/>
          <p:cNvPicPr>
            <a:picLocks noChangeAspect="1"/>
          </p:cNvPicPr>
          <p:nvPr/>
        </p:nvPicPr>
        <p:blipFill>
          <a:blip r:embed="rId3"/>
          <a:stretch>
            <a:fillRect/>
          </a:stretch>
        </p:blipFill>
        <p:spPr>
          <a:xfrm>
            <a:off x="511781" y="1764942"/>
            <a:ext cx="8233208" cy="662374"/>
          </a:xfrm>
          <a:prstGeom prst="rect">
            <a:avLst/>
          </a:prstGeom>
        </p:spPr>
      </p:pic>
      <p:pic>
        <p:nvPicPr>
          <p:cNvPr id="7" name="Picture 6"/>
          <p:cNvPicPr>
            <a:picLocks noChangeAspect="1"/>
          </p:cNvPicPr>
          <p:nvPr/>
        </p:nvPicPr>
        <p:blipFill>
          <a:blip r:embed="rId3"/>
          <a:stretch>
            <a:fillRect/>
          </a:stretch>
        </p:blipFill>
        <p:spPr>
          <a:xfrm>
            <a:off x="231372" y="4636894"/>
            <a:ext cx="8233208" cy="662374"/>
          </a:xfrm>
          <a:prstGeom prst="rect">
            <a:avLst/>
          </a:prstGeom>
        </p:spPr>
      </p:pic>
    </p:spTree>
    <p:extLst>
      <p:ext uri="{BB962C8B-B14F-4D97-AF65-F5344CB8AC3E}">
        <p14:creationId xmlns:p14="http://schemas.microsoft.com/office/powerpoint/2010/main" val="29242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pPr lvl="0"/>
            <a:r>
              <a:rPr lang="en-GB" dirty="0"/>
              <a:t>11. Which of the following includes only the most liquid assets?</a:t>
            </a:r>
            <a:endParaRPr lang="en-AU" dirty="0"/>
          </a:p>
          <a:p>
            <a:pPr lvl="1"/>
            <a:r>
              <a:rPr lang="en-GB" dirty="0"/>
              <a:t>M1 money</a:t>
            </a:r>
            <a:endParaRPr lang="en-AU" dirty="0"/>
          </a:p>
          <a:p>
            <a:pPr lvl="1"/>
            <a:r>
              <a:rPr lang="en-GB" dirty="0"/>
              <a:t>M2 money</a:t>
            </a:r>
            <a:endParaRPr lang="en-AU" dirty="0"/>
          </a:p>
          <a:p>
            <a:pPr lvl="1"/>
            <a:r>
              <a:rPr lang="en-GB" dirty="0"/>
              <a:t>stocks and bonds</a:t>
            </a:r>
            <a:endParaRPr lang="en-AU" dirty="0"/>
          </a:p>
          <a:p>
            <a:pPr lvl="1"/>
            <a:r>
              <a:rPr lang="en-GB" dirty="0"/>
              <a:t>mortgage-backed securities</a:t>
            </a:r>
            <a:endParaRPr lang="en-AU" dirty="0"/>
          </a:p>
          <a:p>
            <a:pPr lvl="1"/>
            <a:r>
              <a:rPr lang="en-GB" dirty="0"/>
              <a:t>mutual funds</a:t>
            </a:r>
            <a:endParaRPr lang="en-AU" dirty="0"/>
          </a:p>
          <a:p>
            <a:endParaRPr lang="en-AU" dirty="0"/>
          </a:p>
        </p:txBody>
      </p:sp>
      <p:sp>
        <p:nvSpPr>
          <p:cNvPr id="4" name="Right Arrow 3"/>
          <p:cNvSpPr/>
          <p:nvPr/>
        </p:nvSpPr>
        <p:spPr>
          <a:xfrm>
            <a:off x="654425" y="2268072"/>
            <a:ext cx="690282" cy="4392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03792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pPr lvl="0"/>
            <a:r>
              <a:rPr lang="en-GB" dirty="0"/>
              <a:t>12. Which of the following constitutes the largest component of the M1 money supply?</a:t>
            </a:r>
            <a:endParaRPr lang="en-AU" dirty="0"/>
          </a:p>
          <a:p>
            <a:pPr lvl="1"/>
            <a:r>
              <a:rPr lang="en-GB" dirty="0"/>
              <a:t>currency</a:t>
            </a:r>
            <a:endParaRPr lang="en-AU" dirty="0"/>
          </a:p>
          <a:p>
            <a:pPr lvl="1"/>
            <a:r>
              <a:rPr lang="en-GB" dirty="0"/>
              <a:t>coins</a:t>
            </a:r>
            <a:endParaRPr lang="en-AU" dirty="0"/>
          </a:p>
          <a:p>
            <a:pPr lvl="1"/>
            <a:r>
              <a:rPr lang="en-GB" dirty="0"/>
              <a:t>savings deposits</a:t>
            </a:r>
            <a:endParaRPr lang="en-AU" dirty="0"/>
          </a:p>
          <a:p>
            <a:pPr lvl="1"/>
            <a:r>
              <a:rPr lang="en-GB" dirty="0"/>
              <a:t>checkable deposits</a:t>
            </a:r>
            <a:endParaRPr lang="en-AU" dirty="0"/>
          </a:p>
          <a:p>
            <a:pPr lvl="1"/>
            <a:r>
              <a:rPr lang="en-GB" dirty="0" err="1"/>
              <a:t>traveler’s</a:t>
            </a:r>
            <a:r>
              <a:rPr lang="en-GB" dirty="0"/>
              <a:t> checks</a:t>
            </a:r>
            <a:endParaRPr lang="en-AU" dirty="0"/>
          </a:p>
          <a:p>
            <a:endParaRPr lang="en-AU" dirty="0"/>
          </a:p>
        </p:txBody>
      </p:sp>
      <p:sp>
        <p:nvSpPr>
          <p:cNvPr id="4" name="Right Arrow 3"/>
          <p:cNvSpPr/>
          <p:nvPr/>
        </p:nvSpPr>
        <p:spPr>
          <a:xfrm>
            <a:off x="645460" y="3863790"/>
            <a:ext cx="690282" cy="4392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62165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pPr lvl="0"/>
            <a:r>
              <a:rPr lang="en-GB" dirty="0"/>
              <a:t>13. What is the effect of a withdrawal of $500 from a checking account on the M1 measure of the money supply?</a:t>
            </a:r>
            <a:endParaRPr lang="en-AU" dirty="0"/>
          </a:p>
          <a:p>
            <a:pPr lvl="1"/>
            <a:r>
              <a:rPr lang="en-GB" dirty="0"/>
              <a:t>It does not change.</a:t>
            </a:r>
            <a:endParaRPr lang="en-AU" dirty="0"/>
          </a:p>
          <a:p>
            <a:pPr lvl="1"/>
            <a:r>
              <a:rPr lang="en-GB" dirty="0"/>
              <a:t>It increases by $500.</a:t>
            </a:r>
            <a:endParaRPr lang="en-AU" dirty="0"/>
          </a:p>
          <a:p>
            <a:pPr lvl="1"/>
            <a:r>
              <a:rPr lang="en-GB" dirty="0"/>
              <a:t>It increases by less than $500.</a:t>
            </a:r>
            <a:endParaRPr lang="en-AU" dirty="0"/>
          </a:p>
          <a:p>
            <a:pPr lvl="1"/>
            <a:r>
              <a:rPr lang="en-GB" dirty="0"/>
              <a:t>It decreases by $500.</a:t>
            </a:r>
            <a:endParaRPr lang="en-AU" dirty="0"/>
          </a:p>
          <a:p>
            <a:pPr lvl="1"/>
            <a:r>
              <a:rPr lang="en-GB" dirty="0"/>
              <a:t>It decreases by less than $500.</a:t>
            </a:r>
            <a:endParaRPr lang="en-AU" dirty="0"/>
          </a:p>
          <a:p>
            <a:endParaRPr lang="en-AU" dirty="0"/>
          </a:p>
        </p:txBody>
      </p:sp>
      <p:sp>
        <p:nvSpPr>
          <p:cNvPr id="4" name="Right Arrow 3"/>
          <p:cNvSpPr/>
          <p:nvPr/>
        </p:nvSpPr>
        <p:spPr>
          <a:xfrm>
            <a:off x="654424" y="2662519"/>
            <a:ext cx="690282" cy="4392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2741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pPr lvl="0"/>
            <a:r>
              <a:rPr lang="en-GB" dirty="0"/>
              <a:t>14. Nancy transfers $2000 from her savings account to her checking account. What is the effect on the M1 measure and the M2 measure of the money supply?</a:t>
            </a:r>
            <a:endParaRPr lang="en-AU" dirty="0"/>
          </a:p>
          <a:p>
            <a:r>
              <a:rPr lang="en-GB" b="1" dirty="0"/>
              <a:t>M1	                                  M2</a:t>
            </a:r>
            <a:endParaRPr lang="en-AU" dirty="0"/>
          </a:p>
          <a:p>
            <a:pPr lvl="1"/>
            <a:r>
              <a:rPr lang="en-GB" dirty="0"/>
              <a:t>Increases by $2000	Increases by $2000</a:t>
            </a:r>
            <a:endParaRPr lang="en-AU" dirty="0"/>
          </a:p>
          <a:p>
            <a:pPr lvl="1"/>
            <a:r>
              <a:rPr lang="en-GB" dirty="0"/>
              <a:t>Increases by $2000	Decreases by $2000</a:t>
            </a:r>
            <a:endParaRPr lang="en-AU" dirty="0"/>
          </a:p>
          <a:p>
            <a:pPr lvl="1"/>
            <a:r>
              <a:rPr lang="en-GB" dirty="0"/>
              <a:t>Decreases by $2000	No change</a:t>
            </a:r>
            <a:endParaRPr lang="en-AU" dirty="0"/>
          </a:p>
          <a:p>
            <a:pPr lvl="1"/>
            <a:r>
              <a:rPr lang="en-GB" dirty="0"/>
              <a:t>No change	Decreases by $2000</a:t>
            </a:r>
            <a:endParaRPr lang="en-AU" dirty="0"/>
          </a:p>
          <a:p>
            <a:pPr lvl="1"/>
            <a:r>
              <a:rPr lang="en-GB" dirty="0"/>
              <a:t>No change	No change</a:t>
            </a:r>
            <a:endParaRPr lang="en-AU" dirty="0"/>
          </a:p>
          <a:p>
            <a:endParaRPr lang="en-AU" dirty="0"/>
          </a:p>
        </p:txBody>
      </p:sp>
      <p:sp>
        <p:nvSpPr>
          <p:cNvPr id="4" name="Right Arrow 3"/>
          <p:cNvSpPr/>
          <p:nvPr/>
        </p:nvSpPr>
        <p:spPr>
          <a:xfrm>
            <a:off x="493059" y="5096519"/>
            <a:ext cx="690282" cy="4392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42420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dirty="0"/>
          </a:p>
        </p:txBody>
      </p:sp>
      <p:pic>
        <p:nvPicPr>
          <p:cNvPr id="4" name="Picture 3"/>
          <p:cNvPicPr>
            <a:picLocks noChangeAspect="1"/>
          </p:cNvPicPr>
          <p:nvPr/>
        </p:nvPicPr>
        <p:blipFill>
          <a:blip r:embed="rId2"/>
          <a:stretch>
            <a:fillRect/>
          </a:stretch>
        </p:blipFill>
        <p:spPr>
          <a:xfrm>
            <a:off x="381583" y="195297"/>
            <a:ext cx="8584628" cy="5502117"/>
          </a:xfrm>
          <a:prstGeom prst="rect">
            <a:avLst/>
          </a:prstGeom>
        </p:spPr>
      </p:pic>
      <p:sp>
        <p:nvSpPr>
          <p:cNvPr id="5" name="TextBox 4"/>
          <p:cNvSpPr txBox="1"/>
          <p:nvPr/>
        </p:nvSpPr>
        <p:spPr>
          <a:xfrm>
            <a:off x="738554" y="949569"/>
            <a:ext cx="509954" cy="338554"/>
          </a:xfrm>
          <a:prstGeom prst="rect">
            <a:avLst/>
          </a:prstGeom>
          <a:noFill/>
        </p:spPr>
        <p:txBody>
          <a:bodyPr wrap="square" rtlCol="0">
            <a:spAutoFit/>
          </a:bodyPr>
          <a:lstStyle/>
          <a:p>
            <a:r>
              <a:rPr lang="en-AU" sz="1600" dirty="0">
                <a:solidFill>
                  <a:srgbClr val="FF0000"/>
                </a:solidFill>
              </a:rPr>
              <a:t>M1</a:t>
            </a:r>
          </a:p>
        </p:txBody>
      </p:sp>
      <p:sp>
        <p:nvSpPr>
          <p:cNvPr id="8" name="TextBox 7"/>
          <p:cNvSpPr txBox="1"/>
          <p:nvPr/>
        </p:nvSpPr>
        <p:spPr>
          <a:xfrm>
            <a:off x="753206" y="2690445"/>
            <a:ext cx="509954" cy="338554"/>
          </a:xfrm>
          <a:prstGeom prst="rect">
            <a:avLst/>
          </a:prstGeom>
          <a:noFill/>
        </p:spPr>
        <p:txBody>
          <a:bodyPr wrap="square" rtlCol="0">
            <a:spAutoFit/>
          </a:bodyPr>
          <a:lstStyle/>
          <a:p>
            <a:r>
              <a:rPr lang="en-AU" sz="1600" dirty="0">
                <a:solidFill>
                  <a:srgbClr val="FF0000"/>
                </a:solidFill>
              </a:rPr>
              <a:t>X</a:t>
            </a:r>
          </a:p>
        </p:txBody>
      </p:sp>
      <p:sp>
        <p:nvSpPr>
          <p:cNvPr id="9" name="TextBox 8"/>
          <p:cNvSpPr txBox="1"/>
          <p:nvPr/>
        </p:nvSpPr>
        <p:spPr>
          <a:xfrm>
            <a:off x="788377" y="1416081"/>
            <a:ext cx="509954" cy="338554"/>
          </a:xfrm>
          <a:prstGeom prst="rect">
            <a:avLst/>
          </a:prstGeom>
          <a:noFill/>
        </p:spPr>
        <p:txBody>
          <a:bodyPr wrap="square" rtlCol="0">
            <a:spAutoFit/>
          </a:bodyPr>
          <a:lstStyle/>
          <a:p>
            <a:r>
              <a:rPr lang="en-AU" sz="1600" dirty="0">
                <a:solidFill>
                  <a:srgbClr val="FF0000"/>
                </a:solidFill>
              </a:rPr>
              <a:t>M2</a:t>
            </a:r>
          </a:p>
        </p:txBody>
      </p:sp>
      <p:sp>
        <p:nvSpPr>
          <p:cNvPr id="10" name="TextBox 9"/>
          <p:cNvSpPr txBox="1"/>
          <p:nvPr/>
        </p:nvSpPr>
        <p:spPr>
          <a:xfrm>
            <a:off x="788377" y="1696027"/>
            <a:ext cx="509954" cy="338554"/>
          </a:xfrm>
          <a:prstGeom prst="rect">
            <a:avLst/>
          </a:prstGeom>
          <a:noFill/>
        </p:spPr>
        <p:txBody>
          <a:bodyPr wrap="square" rtlCol="0">
            <a:spAutoFit/>
          </a:bodyPr>
          <a:lstStyle/>
          <a:p>
            <a:r>
              <a:rPr lang="en-AU" sz="1600" dirty="0">
                <a:solidFill>
                  <a:srgbClr val="FF0000"/>
                </a:solidFill>
              </a:rPr>
              <a:t>X</a:t>
            </a:r>
          </a:p>
        </p:txBody>
      </p:sp>
      <p:sp>
        <p:nvSpPr>
          <p:cNvPr id="11" name="TextBox 10"/>
          <p:cNvSpPr txBox="1"/>
          <p:nvPr/>
        </p:nvSpPr>
        <p:spPr>
          <a:xfrm>
            <a:off x="788377" y="1896955"/>
            <a:ext cx="509954" cy="338554"/>
          </a:xfrm>
          <a:prstGeom prst="rect">
            <a:avLst/>
          </a:prstGeom>
          <a:noFill/>
        </p:spPr>
        <p:txBody>
          <a:bodyPr wrap="square" rtlCol="0">
            <a:spAutoFit/>
          </a:bodyPr>
          <a:lstStyle/>
          <a:p>
            <a:r>
              <a:rPr lang="en-AU" sz="1600" dirty="0">
                <a:solidFill>
                  <a:srgbClr val="FF0000"/>
                </a:solidFill>
              </a:rPr>
              <a:t>M1</a:t>
            </a:r>
          </a:p>
        </p:txBody>
      </p:sp>
      <p:sp>
        <p:nvSpPr>
          <p:cNvPr id="12" name="TextBox 11"/>
          <p:cNvSpPr txBox="1"/>
          <p:nvPr/>
        </p:nvSpPr>
        <p:spPr>
          <a:xfrm>
            <a:off x="756139" y="2145250"/>
            <a:ext cx="509954" cy="338554"/>
          </a:xfrm>
          <a:prstGeom prst="rect">
            <a:avLst/>
          </a:prstGeom>
          <a:noFill/>
        </p:spPr>
        <p:txBody>
          <a:bodyPr wrap="square" rtlCol="0">
            <a:spAutoFit/>
          </a:bodyPr>
          <a:lstStyle/>
          <a:p>
            <a:r>
              <a:rPr lang="en-AU" sz="1600" dirty="0">
                <a:solidFill>
                  <a:srgbClr val="FF0000"/>
                </a:solidFill>
              </a:rPr>
              <a:t>M2</a:t>
            </a:r>
          </a:p>
        </p:txBody>
      </p:sp>
      <p:sp>
        <p:nvSpPr>
          <p:cNvPr id="13" name="TextBox 12"/>
          <p:cNvSpPr txBox="1"/>
          <p:nvPr/>
        </p:nvSpPr>
        <p:spPr>
          <a:xfrm>
            <a:off x="753206" y="2346178"/>
            <a:ext cx="509954" cy="338554"/>
          </a:xfrm>
          <a:prstGeom prst="rect">
            <a:avLst/>
          </a:prstGeom>
          <a:noFill/>
        </p:spPr>
        <p:txBody>
          <a:bodyPr wrap="square" rtlCol="0">
            <a:spAutoFit/>
          </a:bodyPr>
          <a:lstStyle/>
          <a:p>
            <a:r>
              <a:rPr lang="en-AU" sz="1600" dirty="0">
                <a:solidFill>
                  <a:srgbClr val="FF0000"/>
                </a:solidFill>
              </a:rPr>
              <a:t>M1</a:t>
            </a:r>
          </a:p>
        </p:txBody>
      </p:sp>
      <p:sp>
        <p:nvSpPr>
          <p:cNvPr id="15" name="TextBox 14"/>
          <p:cNvSpPr txBox="1"/>
          <p:nvPr/>
        </p:nvSpPr>
        <p:spPr>
          <a:xfrm>
            <a:off x="2954214" y="1451576"/>
            <a:ext cx="2576147" cy="338554"/>
          </a:xfrm>
          <a:prstGeom prst="rect">
            <a:avLst/>
          </a:prstGeom>
          <a:noFill/>
        </p:spPr>
        <p:txBody>
          <a:bodyPr wrap="square" rtlCol="0">
            <a:spAutoFit/>
          </a:bodyPr>
          <a:lstStyle/>
          <a:p>
            <a:r>
              <a:rPr lang="en-AU" sz="1600" dirty="0">
                <a:solidFill>
                  <a:srgbClr val="FF0000"/>
                </a:solidFill>
              </a:rPr>
              <a:t>CDs = certificates of deposit</a:t>
            </a:r>
          </a:p>
        </p:txBody>
      </p:sp>
      <p:sp>
        <p:nvSpPr>
          <p:cNvPr id="16" name="TextBox 15"/>
          <p:cNvSpPr txBox="1"/>
          <p:nvPr/>
        </p:nvSpPr>
        <p:spPr>
          <a:xfrm>
            <a:off x="2526321" y="1679712"/>
            <a:ext cx="3979987" cy="338554"/>
          </a:xfrm>
          <a:prstGeom prst="rect">
            <a:avLst/>
          </a:prstGeom>
          <a:noFill/>
        </p:spPr>
        <p:txBody>
          <a:bodyPr wrap="square" rtlCol="0">
            <a:spAutoFit/>
          </a:bodyPr>
          <a:lstStyle/>
          <a:p>
            <a:r>
              <a:rPr lang="en-AU" sz="1600" dirty="0">
                <a:solidFill>
                  <a:srgbClr val="FF0000"/>
                </a:solidFill>
              </a:rPr>
              <a:t>Municipal bonds = non-federal </a:t>
            </a:r>
            <a:r>
              <a:rPr lang="en-AU" sz="1600" dirty="0" err="1">
                <a:solidFill>
                  <a:srgbClr val="FF0000"/>
                </a:solidFill>
              </a:rPr>
              <a:t>gov</a:t>
            </a:r>
            <a:r>
              <a:rPr lang="en-AU" sz="1600" dirty="0">
                <a:solidFill>
                  <a:srgbClr val="FF0000"/>
                </a:solidFill>
              </a:rPr>
              <a:t> bonds</a:t>
            </a:r>
          </a:p>
        </p:txBody>
      </p:sp>
      <p:sp>
        <p:nvSpPr>
          <p:cNvPr id="17" name="TextBox 16"/>
          <p:cNvSpPr txBox="1"/>
          <p:nvPr/>
        </p:nvSpPr>
        <p:spPr>
          <a:xfrm>
            <a:off x="2010506" y="2607862"/>
            <a:ext cx="3979987" cy="338554"/>
          </a:xfrm>
          <a:prstGeom prst="rect">
            <a:avLst/>
          </a:prstGeom>
          <a:noFill/>
        </p:spPr>
        <p:txBody>
          <a:bodyPr wrap="square" rtlCol="0">
            <a:spAutoFit/>
          </a:bodyPr>
          <a:lstStyle/>
          <a:p>
            <a:r>
              <a:rPr lang="en-AU" sz="1600" dirty="0">
                <a:solidFill>
                  <a:srgbClr val="FF0000"/>
                </a:solidFill>
              </a:rPr>
              <a:t>Near monies but not in money supply</a:t>
            </a:r>
          </a:p>
        </p:txBody>
      </p:sp>
      <p:sp>
        <p:nvSpPr>
          <p:cNvPr id="18" name="TextBox 17"/>
          <p:cNvSpPr txBox="1"/>
          <p:nvPr/>
        </p:nvSpPr>
        <p:spPr>
          <a:xfrm>
            <a:off x="4950933" y="3728652"/>
            <a:ext cx="3428136" cy="1569660"/>
          </a:xfrm>
          <a:prstGeom prst="rect">
            <a:avLst/>
          </a:prstGeom>
          <a:noFill/>
        </p:spPr>
        <p:txBody>
          <a:bodyPr wrap="square" rtlCol="0">
            <a:spAutoFit/>
          </a:bodyPr>
          <a:lstStyle/>
          <a:p>
            <a:r>
              <a:rPr lang="en-AU" sz="1600" dirty="0">
                <a:solidFill>
                  <a:srgbClr val="FF0000"/>
                </a:solidFill>
              </a:rPr>
              <a:t>M1 = 25 + 30 + 70  = 125</a:t>
            </a:r>
          </a:p>
          <a:p>
            <a:endParaRPr lang="en-AU" sz="1600" dirty="0">
              <a:solidFill>
                <a:srgbClr val="FF0000"/>
              </a:solidFill>
            </a:endParaRPr>
          </a:p>
          <a:p>
            <a:r>
              <a:rPr lang="en-AU" sz="1600" dirty="0">
                <a:solidFill>
                  <a:srgbClr val="FF0000"/>
                </a:solidFill>
              </a:rPr>
              <a:t>M2 = M1 + 10  + 20</a:t>
            </a:r>
          </a:p>
          <a:p>
            <a:r>
              <a:rPr lang="en-AU" sz="1600" dirty="0">
                <a:solidFill>
                  <a:srgbClr val="FF0000"/>
                </a:solidFill>
              </a:rPr>
              <a:t>= 125 + 30 = 155</a:t>
            </a:r>
          </a:p>
          <a:p>
            <a:endParaRPr lang="en-AU" sz="1600" dirty="0">
              <a:solidFill>
                <a:srgbClr val="FF0000"/>
              </a:solidFill>
            </a:endParaRPr>
          </a:p>
          <a:p>
            <a:r>
              <a:rPr lang="en-AU" sz="1600" dirty="0">
                <a:solidFill>
                  <a:srgbClr val="FF0000"/>
                </a:solidFill>
              </a:rPr>
              <a:t>Answer: C</a:t>
            </a:r>
          </a:p>
        </p:txBody>
      </p:sp>
      <p:sp>
        <p:nvSpPr>
          <p:cNvPr id="7" name="TextBox 6"/>
          <p:cNvSpPr txBox="1"/>
          <p:nvPr/>
        </p:nvSpPr>
        <p:spPr>
          <a:xfrm>
            <a:off x="7530353" y="4303059"/>
            <a:ext cx="3594847" cy="923330"/>
          </a:xfrm>
          <a:prstGeom prst="rect">
            <a:avLst/>
          </a:prstGeom>
          <a:noFill/>
        </p:spPr>
        <p:txBody>
          <a:bodyPr wrap="square" rtlCol="0">
            <a:spAutoFit/>
          </a:bodyPr>
          <a:lstStyle/>
          <a:p>
            <a:r>
              <a:rPr lang="en-AU" dirty="0"/>
              <a:t>Note: I will put this exact question (with slightly different numbers) in the next Quiz. </a:t>
            </a:r>
          </a:p>
        </p:txBody>
      </p:sp>
      <p:pic>
        <p:nvPicPr>
          <p:cNvPr id="20" name="Picture 19"/>
          <p:cNvPicPr>
            <a:picLocks noChangeAspect="1"/>
          </p:cNvPicPr>
          <p:nvPr/>
        </p:nvPicPr>
        <p:blipFill>
          <a:blip r:embed="rId3"/>
          <a:stretch>
            <a:fillRect/>
          </a:stretch>
        </p:blipFill>
        <p:spPr>
          <a:xfrm>
            <a:off x="1291807" y="1273760"/>
            <a:ext cx="1200318" cy="221339"/>
          </a:xfrm>
          <a:prstGeom prst="rect">
            <a:avLst/>
          </a:prstGeom>
        </p:spPr>
      </p:pic>
      <p:sp>
        <p:nvSpPr>
          <p:cNvPr id="6" name="TextBox 5"/>
          <p:cNvSpPr txBox="1"/>
          <p:nvPr/>
        </p:nvSpPr>
        <p:spPr>
          <a:xfrm>
            <a:off x="3394145" y="4273400"/>
            <a:ext cx="885653" cy="369332"/>
          </a:xfrm>
          <a:prstGeom prst="rect">
            <a:avLst/>
          </a:prstGeom>
          <a:solidFill>
            <a:schemeClr val="bg1"/>
          </a:solidFill>
        </p:spPr>
        <p:txBody>
          <a:bodyPr wrap="square" rtlCol="0">
            <a:spAutoFit/>
          </a:bodyPr>
          <a:lstStyle/>
          <a:p>
            <a:r>
              <a:rPr lang="en-US" dirty="0"/>
              <a:t>$155</a:t>
            </a:r>
          </a:p>
        </p:txBody>
      </p:sp>
      <p:sp>
        <p:nvSpPr>
          <p:cNvPr id="19" name="TextBox 18"/>
          <p:cNvSpPr txBox="1"/>
          <p:nvPr/>
        </p:nvSpPr>
        <p:spPr>
          <a:xfrm>
            <a:off x="3394144" y="4580058"/>
            <a:ext cx="885653" cy="369332"/>
          </a:xfrm>
          <a:prstGeom prst="rect">
            <a:avLst/>
          </a:prstGeom>
          <a:solidFill>
            <a:schemeClr val="bg1"/>
          </a:solidFill>
        </p:spPr>
        <p:txBody>
          <a:bodyPr wrap="square" rtlCol="0">
            <a:spAutoFit/>
          </a:bodyPr>
          <a:lstStyle/>
          <a:p>
            <a:r>
              <a:rPr lang="en-US" dirty="0"/>
              <a:t>$155</a:t>
            </a:r>
          </a:p>
        </p:txBody>
      </p:sp>
      <p:sp>
        <p:nvSpPr>
          <p:cNvPr id="21" name="TextBox 20"/>
          <p:cNvSpPr txBox="1"/>
          <p:nvPr/>
        </p:nvSpPr>
        <p:spPr>
          <a:xfrm>
            <a:off x="1124853" y="4628427"/>
            <a:ext cx="885653" cy="369332"/>
          </a:xfrm>
          <a:prstGeom prst="rect">
            <a:avLst/>
          </a:prstGeom>
          <a:solidFill>
            <a:schemeClr val="bg1"/>
          </a:solidFill>
        </p:spPr>
        <p:txBody>
          <a:bodyPr wrap="square" rtlCol="0">
            <a:spAutoFit/>
          </a:bodyPr>
          <a:lstStyle/>
          <a:p>
            <a:r>
              <a:rPr lang="en-US" dirty="0"/>
              <a:t>$125</a:t>
            </a:r>
          </a:p>
        </p:txBody>
      </p:sp>
    </p:spTree>
    <p:extLst>
      <p:ext uri="{BB962C8B-B14F-4D97-AF65-F5344CB8AC3E}">
        <p14:creationId xmlns:p14="http://schemas.microsoft.com/office/powerpoint/2010/main" val="100283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5A923-4674-DBE9-BBBA-8B49E8F7644C}"/>
              </a:ext>
            </a:extLst>
          </p:cNvPr>
          <p:cNvSpPr>
            <a:spLocks noGrp="1"/>
          </p:cNvSpPr>
          <p:nvPr>
            <p:ph type="title"/>
          </p:nvPr>
        </p:nvSpPr>
        <p:spPr>
          <a:xfrm>
            <a:off x="838200" y="191143"/>
            <a:ext cx="10515600" cy="709913"/>
          </a:xfrm>
        </p:spPr>
        <p:txBody>
          <a:bodyPr/>
          <a:lstStyle/>
          <a:p>
            <a:r>
              <a:rPr lang="en-US" dirty="0"/>
              <a:t>M2 Money Supply Around the World</a:t>
            </a:r>
          </a:p>
        </p:txBody>
      </p:sp>
      <p:sp>
        <p:nvSpPr>
          <p:cNvPr id="3" name="Content Placeholder 2">
            <a:extLst>
              <a:ext uri="{FF2B5EF4-FFF2-40B4-BE49-F238E27FC236}">
                <a16:creationId xmlns:a16="http://schemas.microsoft.com/office/drawing/2014/main" id="{99E25D8B-56D4-5482-D82B-92E9E3C6FFD7}"/>
              </a:ext>
            </a:extLst>
          </p:cNvPr>
          <p:cNvSpPr>
            <a:spLocks noGrp="1"/>
          </p:cNvSpPr>
          <p:nvPr>
            <p:ph idx="1"/>
          </p:nvPr>
        </p:nvSpPr>
        <p:spPr>
          <a:xfrm>
            <a:off x="213003" y="1198605"/>
            <a:ext cx="2429283" cy="5324346"/>
          </a:xfrm>
        </p:spPr>
        <p:txBody>
          <a:bodyPr>
            <a:normAutofit fontScale="85000" lnSpcReduction="20000"/>
          </a:bodyPr>
          <a:lstStyle/>
          <a:p>
            <a:r>
              <a:rPr lang="en-US" dirty="0"/>
              <a:t>Because all money today is fiat money (paper money), money supply is far easier to increase and decrease than before.</a:t>
            </a:r>
          </a:p>
          <a:p>
            <a:r>
              <a:rPr lang="en-US" dirty="0"/>
              <a:t>Many governments around the world increased the money supply during Covid to try and stimulate the economy. </a:t>
            </a:r>
          </a:p>
        </p:txBody>
      </p:sp>
      <p:pic>
        <p:nvPicPr>
          <p:cNvPr id="4" name="Picture 3">
            <a:extLst>
              <a:ext uri="{FF2B5EF4-FFF2-40B4-BE49-F238E27FC236}">
                <a16:creationId xmlns:a16="http://schemas.microsoft.com/office/drawing/2014/main" id="{C267C0EF-B773-EF4F-3CE7-E97078BE15CA}"/>
              </a:ext>
            </a:extLst>
          </p:cNvPr>
          <p:cNvPicPr>
            <a:picLocks noChangeAspect="1"/>
          </p:cNvPicPr>
          <p:nvPr/>
        </p:nvPicPr>
        <p:blipFill>
          <a:blip r:embed="rId2"/>
          <a:stretch>
            <a:fillRect/>
          </a:stretch>
        </p:blipFill>
        <p:spPr>
          <a:xfrm>
            <a:off x="2642286" y="1074050"/>
            <a:ext cx="9336711" cy="5275907"/>
          </a:xfrm>
          <a:prstGeom prst="rect">
            <a:avLst/>
          </a:prstGeom>
        </p:spPr>
      </p:pic>
    </p:spTree>
    <p:extLst>
      <p:ext uri="{BB962C8B-B14F-4D97-AF65-F5344CB8AC3E}">
        <p14:creationId xmlns:p14="http://schemas.microsoft.com/office/powerpoint/2010/main" val="13777661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1CDC2-18D6-0A1F-6C0F-A6E07C6427D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46EFA66-407C-5AB4-865E-FE6DE02CF22A}"/>
              </a:ext>
            </a:extLst>
          </p:cNvPr>
          <p:cNvSpPr>
            <a:spLocks noGrp="1"/>
          </p:cNvSpPr>
          <p:nvPr>
            <p:ph idx="1"/>
          </p:nvPr>
        </p:nvSpPr>
        <p:spPr/>
        <p:txBody>
          <a:bodyPr/>
          <a:lstStyle/>
          <a:p>
            <a:r>
              <a:rPr lang="en-US" dirty="0"/>
              <a:t>True or False? Most M2 money supplies around the world have increased in recent years.</a:t>
            </a:r>
          </a:p>
          <a:p>
            <a:r>
              <a:rPr lang="en-US" dirty="0">
                <a:solidFill>
                  <a:srgbClr val="FF0000"/>
                </a:solidFill>
              </a:rPr>
              <a:t>True</a:t>
            </a:r>
          </a:p>
          <a:p>
            <a:endParaRPr lang="en-US" dirty="0"/>
          </a:p>
        </p:txBody>
      </p:sp>
    </p:spTree>
    <p:extLst>
      <p:ext uri="{BB962C8B-B14F-4D97-AF65-F5344CB8AC3E}">
        <p14:creationId xmlns:p14="http://schemas.microsoft.com/office/powerpoint/2010/main" val="355475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Money Aggregates – Monetary Base</a:t>
            </a:r>
          </a:p>
        </p:txBody>
      </p:sp>
      <p:sp>
        <p:nvSpPr>
          <p:cNvPr id="4" name="Text Placeholder 3"/>
          <p:cNvSpPr>
            <a:spLocks noGrp="1"/>
          </p:cNvSpPr>
          <p:nvPr>
            <p:ph type="body" idx="1"/>
          </p:nvPr>
        </p:nvSpPr>
        <p:spPr/>
        <p:txBody>
          <a:bodyPr/>
          <a:lstStyle/>
          <a:p>
            <a:r>
              <a:rPr lang="en-US" dirty="0"/>
              <a:t>We defined the money supply which comes in two categories, M1 and M2. </a:t>
            </a:r>
          </a:p>
          <a:p>
            <a:r>
              <a:rPr lang="en-US" dirty="0"/>
              <a:t>We also have the monetary base, which is closely related to the money supply. </a:t>
            </a:r>
          </a:p>
        </p:txBody>
      </p:sp>
    </p:spTree>
    <p:extLst>
      <p:ext uri="{BB962C8B-B14F-4D97-AF65-F5344CB8AC3E}">
        <p14:creationId xmlns:p14="http://schemas.microsoft.com/office/powerpoint/2010/main" val="1287494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Bank Reserves</a:t>
            </a:r>
          </a:p>
        </p:txBody>
      </p:sp>
      <p:sp>
        <p:nvSpPr>
          <p:cNvPr id="4" name="Text Placeholder 3"/>
          <p:cNvSpPr>
            <a:spLocks noGrp="1"/>
          </p:cNvSpPr>
          <p:nvPr>
            <p:ph type="body" idx="1"/>
          </p:nvPr>
        </p:nvSpPr>
        <p:spPr/>
        <p:txBody>
          <a:bodyPr/>
          <a:lstStyle/>
          <a:p>
            <a:r>
              <a:rPr lang="en-US" dirty="0"/>
              <a:t>Bank Reserves are an important thing to understand in Unit 4. </a:t>
            </a:r>
          </a:p>
          <a:p>
            <a:r>
              <a:rPr lang="en-US" dirty="0"/>
              <a:t>We will soon see that have a significant effect on money supply. </a:t>
            </a:r>
          </a:p>
        </p:txBody>
      </p:sp>
    </p:spTree>
    <p:extLst>
      <p:ext uri="{BB962C8B-B14F-4D97-AF65-F5344CB8AC3E}">
        <p14:creationId xmlns:p14="http://schemas.microsoft.com/office/powerpoint/2010/main" val="3121808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Give an example of an asset.</a:t>
            </a:r>
          </a:p>
          <a:p>
            <a:r>
              <a:rPr lang="en-US" dirty="0">
                <a:solidFill>
                  <a:srgbClr val="FF0000"/>
                </a:solidFill>
              </a:rPr>
              <a:t>Money, a house, a car, a phone, stocks, equipment in a factory, inventory</a:t>
            </a:r>
          </a:p>
          <a:p>
            <a:r>
              <a:rPr lang="en-US" dirty="0"/>
              <a:t>Give an example of a liability.</a:t>
            </a:r>
          </a:p>
          <a:p>
            <a:r>
              <a:rPr lang="en-US" dirty="0">
                <a:solidFill>
                  <a:srgbClr val="FF0000"/>
                </a:solidFill>
              </a:rPr>
              <a:t>Loans, money owed to suppliers</a:t>
            </a:r>
          </a:p>
        </p:txBody>
      </p:sp>
    </p:spTree>
    <p:extLst>
      <p:ext uri="{BB962C8B-B14F-4D97-AF65-F5344CB8AC3E}">
        <p14:creationId xmlns:p14="http://schemas.microsoft.com/office/powerpoint/2010/main" val="131060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9848" y="184057"/>
            <a:ext cx="6875352" cy="974788"/>
          </a:xfrm>
        </p:spPr>
        <p:txBody>
          <a:bodyPr>
            <a:normAutofit/>
          </a:bodyPr>
          <a:lstStyle/>
          <a:p>
            <a:r>
              <a:rPr lang="en-AU" dirty="0"/>
              <a:t>Bank Reserves</a:t>
            </a:r>
          </a:p>
        </p:txBody>
      </p:sp>
      <p:sp>
        <p:nvSpPr>
          <p:cNvPr id="5" name="Content Placeholder 4"/>
          <p:cNvSpPr>
            <a:spLocks noGrp="1"/>
          </p:cNvSpPr>
          <p:nvPr>
            <p:ph idx="1"/>
          </p:nvPr>
        </p:nvSpPr>
        <p:spPr>
          <a:xfrm>
            <a:off x="322935" y="1217700"/>
            <a:ext cx="5019392" cy="4351338"/>
          </a:xfrm>
        </p:spPr>
        <p:txBody>
          <a:bodyPr>
            <a:normAutofit/>
          </a:bodyPr>
          <a:lstStyle/>
          <a:p>
            <a:r>
              <a:rPr lang="en-AU" b="1" dirty="0"/>
              <a:t>What are bank reserves?</a:t>
            </a:r>
          </a:p>
          <a:p>
            <a:r>
              <a:rPr lang="en-AU" dirty="0"/>
              <a:t>Simply, it is </a:t>
            </a:r>
            <a:r>
              <a:rPr lang="en-AU" dirty="0">
                <a:solidFill>
                  <a:srgbClr val="00B0F0"/>
                </a:solidFill>
              </a:rPr>
              <a:t>money that is put aside by the bank </a:t>
            </a:r>
            <a:r>
              <a:rPr lang="en-AU" dirty="0"/>
              <a:t>and kept ‘</a:t>
            </a:r>
            <a:r>
              <a:rPr lang="en-AU" dirty="0">
                <a:solidFill>
                  <a:srgbClr val="00B0F0"/>
                </a:solidFill>
              </a:rPr>
              <a:t>just in case</a:t>
            </a:r>
            <a:r>
              <a:rPr lang="en-AU" dirty="0"/>
              <a:t>’. This money is there if customers wish to withdraw their deposits. </a:t>
            </a:r>
          </a:p>
          <a:p>
            <a:r>
              <a:rPr lang="en-AU" dirty="0"/>
              <a:t>The </a:t>
            </a:r>
            <a:r>
              <a:rPr lang="en-AU" dirty="0">
                <a:solidFill>
                  <a:srgbClr val="00B050"/>
                </a:solidFill>
              </a:rPr>
              <a:t>rest of the money can be lent out freely</a:t>
            </a:r>
            <a:r>
              <a:rPr lang="en-AU" dirty="0"/>
              <a:t>, or invested by the bank into other things.</a:t>
            </a:r>
          </a:p>
        </p:txBody>
      </p:sp>
      <p:pic>
        <p:nvPicPr>
          <p:cNvPr id="3" name="Picture 2"/>
          <p:cNvPicPr>
            <a:picLocks noChangeAspect="1"/>
          </p:cNvPicPr>
          <p:nvPr/>
        </p:nvPicPr>
        <p:blipFill>
          <a:blip r:embed="rId2"/>
          <a:stretch>
            <a:fillRect/>
          </a:stretch>
        </p:blipFill>
        <p:spPr>
          <a:xfrm>
            <a:off x="7874266" y="728963"/>
            <a:ext cx="2115493" cy="1367756"/>
          </a:xfrm>
          <a:prstGeom prst="rect">
            <a:avLst/>
          </a:prstGeom>
        </p:spPr>
      </p:pic>
      <p:pic>
        <p:nvPicPr>
          <p:cNvPr id="7" name="Picture 6"/>
          <p:cNvPicPr>
            <a:picLocks noChangeAspect="1"/>
          </p:cNvPicPr>
          <p:nvPr/>
        </p:nvPicPr>
        <p:blipFill>
          <a:blip r:embed="rId3"/>
          <a:stretch>
            <a:fillRect/>
          </a:stretch>
        </p:blipFill>
        <p:spPr>
          <a:xfrm>
            <a:off x="5771236" y="3402974"/>
            <a:ext cx="3043378" cy="1914382"/>
          </a:xfrm>
          <a:prstGeom prst="rect">
            <a:avLst/>
          </a:prstGeom>
        </p:spPr>
      </p:pic>
      <p:pic>
        <p:nvPicPr>
          <p:cNvPr id="8" name="Picture 7"/>
          <p:cNvPicPr>
            <a:picLocks noChangeAspect="1"/>
          </p:cNvPicPr>
          <p:nvPr/>
        </p:nvPicPr>
        <p:blipFill>
          <a:blip r:embed="rId4"/>
          <a:stretch>
            <a:fillRect/>
          </a:stretch>
        </p:blipFill>
        <p:spPr>
          <a:xfrm>
            <a:off x="9470571" y="3591694"/>
            <a:ext cx="2466626" cy="1836266"/>
          </a:xfrm>
          <a:prstGeom prst="rect">
            <a:avLst/>
          </a:prstGeom>
        </p:spPr>
      </p:pic>
      <p:sp>
        <p:nvSpPr>
          <p:cNvPr id="9" name="Down Arrow 8"/>
          <p:cNvSpPr/>
          <p:nvPr/>
        </p:nvSpPr>
        <p:spPr>
          <a:xfrm rot="2054348">
            <a:off x="7937223" y="2220823"/>
            <a:ext cx="606582" cy="11494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Down Arrow 9"/>
          <p:cNvSpPr/>
          <p:nvPr/>
        </p:nvSpPr>
        <p:spPr>
          <a:xfrm rot="19086910">
            <a:off x="9416803" y="2101567"/>
            <a:ext cx="606582" cy="13327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p:cNvSpPr txBox="1"/>
          <p:nvPr/>
        </p:nvSpPr>
        <p:spPr>
          <a:xfrm>
            <a:off x="8013021" y="359631"/>
            <a:ext cx="1712883" cy="369332"/>
          </a:xfrm>
          <a:prstGeom prst="rect">
            <a:avLst/>
          </a:prstGeom>
          <a:noFill/>
        </p:spPr>
        <p:txBody>
          <a:bodyPr wrap="square" rtlCol="0">
            <a:spAutoFit/>
          </a:bodyPr>
          <a:lstStyle/>
          <a:p>
            <a:r>
              <a:rPr lang="en-AU" dirty="0"/>
              <a:t>Your Deposits</a:t>
            </a:r>
          </a:p>
        </p:txBody>
      </p:sp>
      <p:sp>
        <p:nvSpPr>
          <p:cNvPr id="13" name="TextBox 12"/>
          <p:cNvSpPr txBox="1"/>
          <p:nvPr/>
        </p:nvSpPr>
        <p:spPr>
          <a:xfrm>
            <a:off x="10257293" y="2882771"/>
            <a:ext cx="1814206" cy="923330"/>
          </a:xfrm>
          <a:prstGeom prst="rect">
            <a:avLst/>
          </a:prstGeom>
          <a:noFill/>
        </p:spPr>
        <p:txBody>
          <a:bodyPr wrap="square" rtlCol="0">
            <a:spAutoFit/>
          </a:bodyPr>
          <a:lstStyle/>
          <a:p>
            <a:r>
              <a:rPr lang="en-AU" dirty="0"/>
              <a:t>Money that the bank lends out etc.</a:t>
            </a:r>
          </a:p>
        </p:txBody>
      </p:sp>
      <p:sp>
        <p:nvSpPr>
          <p:cNvPr id="11" name="TextBox 10"/>
          <p:cNvSpPr txBox="1"/>
          <p:nvPr/>
        </p:nvSpPr>
        <p:spPr>
          <a:xfrm>
            <a:off x="5763986" y="2759529"/>
            <a:ext cx="1902428" cy="646331"/>
          </a:xfrm>
          <a:prstGeom prst="rect">
            <a:avLst/>
          </a:prstGeom>
          <a:noFill/>
        </p:spPr>
        <p:txBody>
          <a:bodyPr wrap="square" rtlCol="0">
            <a:spAutoFit/>
          </a:bodyPr>
          <a:lstStyle/>
          <a:p>
            <a:r>
              <a:rPr lang="en-AU" dirty="0"/>
              <a:t>Money that is kept in reserve.</a:t>
            </a:r>
          </a:p>
        </p:txBody>
      </p:sp>
      <p:sp>
        <p:nvSpPr>
          <p:cNvPr id="14" name="TextBox 13"/>
          <p:cNvSpPr txBox="1"/>
          <p:nvPr/>
        </p:nvSpPr>
        <p:spPr>
          <a:xfrm>
            <a:off x="439848" y="5317356"/>
            <a:ext cx="4902479" cy="1200329"/>
          </a:xfrm>
          <a:prstGeom prst="rect">
            <a:avLst/>
          </a:prstGeom>
          <a:solidFill>
            <a:srgbClr val="FFFF00"/>
          </a:solidFill>
        </p:spPr>
        <p:txBody>
          <a:bodyPr wrap="square" rtlCol="0">
            <a:spAutoFit/>
          </a:bodyPr>
          <a:lstStyle/>
          <a:p>
            <a:r>
              <a:rPr lang="en-AU" dirty="0">
                <a:solidFill>
                  <a:srgbClr val="FF0000"/>
                </a:solidFill>
              </a:rPr>
              <a:t>Summary</a:t>
            </a:r>
          </a:p>
          <a:p>
            <a:r>
              <a:rPr lang="en-AU" dirty="0">
                <a:solidFill>
                  <a:srgbClr val="FF0000"/>
                </a:solidFill>
              </a:rPr>
              <a:t>Banks keep reserves, which is money that is not lent out or used for other purposes. It is kept ‘just in case’</a:t>
            </a:r>
          </a:p>
        </p:txBody>
      </p:sp>
    </p:spTree>
    <p:extLst>
      <p:ext uri="{BB962C8B-B14F-4D97-AF65-F5344CB8AC3E}">
        <p14:creationId xmlns:p14="http://schemas.microsoft.com/office/powerpoint/2010/main" val="305067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normAutofit/>
          </a:bodyPr>
          <a:lstStyle/>
          <a:p>
            <a:r>
              <a:rPr lang="en-AU" dirty="0"/>
              <a:t>What are bank reserves?</a:t>
            </a:r>
          </a:p>
          <a:p>
            <a:r>
              <a:rPr lang="en-AU" dirty="0">
                <a:solidFill>
                  <a:srgbClr val="FF0000"/>
                </a:solidFill>
              </a:rPr>
              <a:t>Excess money that the bank keeps aside.</a:t>
            </a:r>
          </a:p>
          <a:p>
            <a:r>
              <a:rPr lang="en-AU" dirty="0"/>
              <a:t>What does the bank do with the rest of its money?</a:t>
            </a:r>
          </a:p>
          <a:p>
            <a:r>
              <a:rPr lang="en-AU" dirty="0">
                <a:solidFill>
                  <a:srgbClr val="FF0000"/>
                </a:solidFill>
              </a:rPr>
              <a:t>Primarily lend, but also invest</a:t>
            </a:r>
          </a:p>
        </p:txBody>
      </p:sp>
    </p:spTree>
    <p:extLst>
      <p:ext uri="{BB962C8B-B14F-4D97-AF65-F5344CB8AC3E}">
        <p14:creationId xmlns:p14="http://schemas.microsoft.com/office/powerpoint/2010/main" val="245157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400 Macro Questions</a:t>
            </a:r>
          </a:p>
        </p:txBody>
      </p:sp>
      <p:sp>
        <p:nvSpPr>
          <p:cNvPr id="3" name="Content Placeholder 2"/>
          <p:cNvSpPr>
            <a:spLocks noGrp="1"/>
          </p:cNvSpPr>
          <p:nvPr>
            <p:ph idx="1"/>
          </p:nvPr>
        </p:nvSpPr>
        <p:spPr>
          <a:xfrm>
            <a:off x="6768352" y="1192306"/>
            <a:ext cx="4585447" cy="4984657"/>
          </a:xfrm>
        </p:spPr>
        <p:txBody>
          <a:bodyPr/>
          <a:lstStyle/>
          <a:p>
            <a:r>
              <a:rPr lang="en-AU" dirty="0">
                <a:solidFill>
                  <a:srgbClr val="FF0000"/>
                </a:solidFill>
              </a:rPr>
              <a:t>Answer: D</a:t>
            </a:r>
          </a:p>
        </p:txBody>
      </p:sp>
      <p:sp>
        <p:nvSpPr>
          <p:cNvPr id="4" name="Rectangle 3"/>
          <p:cNvSpPr/>
          <p:nvPr/>
        </p:nvSpPr>
        <p:spPr>
          <a:xfrm>
            <a:off x="510988" y="1418865"/>
            <a:ext cx="6096000" cy="2918619"/>
          </a:xfrm>
          <a:prstGeom prst="rect">
            <a:avLst/>
          </a:prstGeom>
        </p:spPr>
        <p:txBody>
          <a:bodyPr>
            <a:spAutoFit/>
          </a:bodyPr>
          <a:lstStyle/>
          <a:p>
            <a:pPr lvl="0" algn="just">
              <a:lnSpc>
                <a:spcPct val="115000"/>
              </a:lnSpc>
              <a:spcBef>
                <a:spcPts val="2000"/>
              </a:spcBef>
              <a:spcAft>
                <a:spcPts val="600"/>
              </a:spcAft>
              <a:buClr>
                <a:srgbClr val="000000"/>
              </a:buClr>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16. What are bank reserves?</a:t>
            </a:r>
            <a:endParaRPr lang="en-AU" dirty="0">
              <a:latin typeface="Century" panose="02040604050505020304" pitchFamily="18" charset="0"/>
              <a:ea typeface="Century" panose="02040604050505020304" pitchFamily="18" charset="0"/>
              <a:cs typeface="Century" panose="02040604050505020304" pitchFamily="18" charset="0"/>
            </a:endParaRPr>
          </a:p>
          <a:p>
            <a:pPr marL="742950" lvl="1" indent="-285750">
              <a:lnSpc>
                <a:spcPct val="115000"/>
              </a:lnSpc>
              <a:spcBef>
                <a:spcPts val="200"/>
              </a:spcBef>
              <a:spcAft>
                <a:spcPts val="200"/>
              </a:spcAft>
              <a:buClr>
                <a:srgbClr val="000000"/>
              </a:buClr>
              <a:buFont typeface="+mj-lt"/>
              <a:buAutoNum type="alphaUcParenBoth"/>
              <a:tabLst>
                <a:tab pos="2286635" algn="l"/>
                <a:tab pos="4115435" algn="l"/>
              </a:tabLst>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Deposits that are held in the form of gold reserves</a:t>
            </a:r>
            <a:endParaRPr lang="en-AU" dirty="0">
              <a:latin typeface="Century" panose="02040604050505020304" pitchFamily="18" charset="0"/>
              <a:ea typeface="Century" panose="02040604050505020304" pitchFamily="18" charset="0"/>
              <a:cs typeface="Century" panose="02040604050505020304" pitchFamily="18" charset="0"/>
            </a:endParaRPr>
          </a:p>
          <a:p>
            <a:pPr marL="742950" lvl="1" indent="-285750">
              <a:lnSpc>
                <a:spcPct val="115000"/>
              </a:lnSpc>
              <a:spcBef>
                <a:spcPts val="200"/>
              </a:spcBef>
              <a:spcAft>
                <a:spcPts val="200"/>
              </a:spcAft>
              <a:buClr>
                <a:srgbClr val="000000"/>
              </a:buClr>
              <a:buFont typeface="+mj-lt"/>
              <a:buAutoNum type="alphaUcParenBoth"/>
              <a:tabLst>
                <a:tab pos="2286635" algn="l"/>
                <a:tab pos="4115435" algn="l"/>
              </a:tabLst>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The sum of all loans a bank makes to borrowers</a:t>
            </a:r>
            <a:endParaRPr lang="en-AU" dirty="0">
              <a:latin typeface="Century" panose="02040604050505020304" pitchFamily="18" charset="0"/>
              <a:ea typeface="Century" panose="02040604050505020304" pitchFamily="18" charset="0"/>
              <a:cs typeface="Century" panose="02040604050505020304" pitchFamily="18" charset="0"/>
            </a:endParaRPr>
          </a:p>
          <a:p>
            <a:pPr marL="742950" lvl="1" indent="-285750">
              <a:lnSpc>
                <a:spcPct val="115000"/>
              </a:lnSpc>
              <a:spcBef>
                <a:spcPts val="200"/>
              </a:spcBef>
              <a:spcAft>
                <a:spcPts val="200"/>
              </a:spcAft>
              <a:buClr>
                <a:srgbClr val="000000"/>
              </a:buClr>
              <a:buFont typeface="+mj-lt"/>
              <a:buAutoNum type="alphaUcParenBoth"/>
              <a:tabLst>
                <a:tab pos="2286635" algn="l"/>
                <a:tab pos="4115435" algn="l"/>
              </a:tabLst>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The value of investments a bank keeps in excess of the value of deposits</a:t>
            </a:r>
            <a:endParaRPr lang="en-AU" dirty="0">
              <a:latin typeface="Century" panose="02040604050505020304" pitchFamily="18" charset="0"/>
              <a:ea typeface="Century" panose="02040604050505020304" pitchFamily="18" charset="0"/>
              <a:cs typeface="Century" panose="02040604050505020304" pitchFamily="18" charset="0"/>
            </a:endParaRPr>
          </a:p>
          <a:p>
            <a:pPr marL="742950" lvl="1" indent="-285750">
              <a:lnSpc>
                <a:spcPct val="115000"/>
              </a:lnSpc>
              <a:spcBef>
                <a:spcPts val="200"/>
              </a:spcBef>
              <a:spcAft>
                <a:spcPts val="200"/>
              </a:spcAft>
              <a:buClr>
                <a:srgbClr val="000000"/>
              </a:buClr>
              <a:buFont typeface="+mj-lt"/>
              <a:buAutoNum type="alphaUcParenBoth"/>
              <a:tabLst>
                <a:tab pos="2286635" algn="l"/>
                <a:tab pos="4115435" algn="l"/>
              </a:tabLst>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The fraction of deposits kept aside by the bank</a:t>
            </a:r>
          </a:p>
          <a:p>
            <a:pPr marL="742950" lvl="1" indent="-285750">
              <a:lnSpc>
                <a:spcPct val="115000"/>
              </a:lnSpc>
              <a:spcBef>
                <a:spcPts val="200"/>
              </a:spcBef>
              <a:spcAft>
                <a:spcPts val="200"/>
              </a:spcAft>
              <a:buClr>
                <a:srgbClr val="000000"/>
              </a:buClr>
              <a:buFont typeface="+mj-lt"/>
              <a:buAutoNum type="alphaUcParenBoth"/>
              <a:tabLst>
                <a:tab pos="2286635" algn="l"/>
                <a:tab pos="4115435" algn="l"/>
              </a:tabLst>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 The value of owner’s equity in the bank</a:t>
            </a:r>
            <a:endParaRPr lang="en-AU" dirty="0">
              <a:effectLst/>
              <a:latin typeface="Century" panose="02040604050505020304" pitchFamily="18" charset="0"/>
              <a:ea typeface="Century" panose="02040604050505020304" pitchFamily="18" charset="0"/>
              <a:cs typeface="Century" panose="02040604050505020304" pitchFamily="18" charset="0"/>
            </a:endParaRPr>
          </a:p>
        </p:txBody>
      </p:sp>
    </p:spTree>
    <p:extLst>
      <p:ext uri="{BB962C8B-B14F-4D97-AF65-F5344CB8AC3E}">
        <p14:creationId xmlns:p14="http://schemas.microsoft.com/office/powerpoint/2010/main" val="262659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Monetary Base vs Money Supply</a:t>
            </a:r>
          </a:p>
        </p:txBody>
      </p:sp>
      <p:sp>
        <p:nvSpPr>
          <p:cNvPr id="5" name="Content Placeholder 4"/>
          <p:cNvSpPr>
            <a:spLocks noGrp="1"/>
          </p:cNvSpPr>
          <p:nvPr>
            <p:ph sz="half" idx="1"/>
          </p:nvPr>
        </p:nvSpPr>
        <p:spPr>
          <a:xfrm>
            <a:off x="583956" y="1353633"/>
            <a:ext cx="5181600" cy="4351338"/>
          </a:xfrm>
          <a:solidFill>
            <a:schemeClr val="accent1">
              <a:lumMod val="20000"/>
              <a:lumOff val="80000"/>
            </a:schemeClr>
          </a:solidFill>
        </p:spPr>
        <p:txBody>
          <a:bodyPr/>
          <a:lstStyle/>
          <a:p>
            <a:pPr marL="0" indent="0">
              <a:buNone/>
            </a:pPr>
            <a:r>
              <a:rPr lang="en-AU" b="1" dirty="0"/>
              <a:t>Monetary Base (M0 or MB)</a:t>
            </a:r>
          </a:p>
          <a:p>
            <a:r>
              <a:rPr lang="en-AU" dirty="0"/>
              <a:t>Includes currency in circulation and bank reserves</a:t>
            </a:r>
          </a:p>
          <a:p>
            <a:r>
              <a:rPr lang="en-AU" b="1" dirty="0"/>
              <a:t>Reserves</a:t>
            </a:r>
            <a:r>
              <a:rPr lang="en-AU" dirty="0"/>
              <a:t> (which are kept in the Fed vaults)</a:t>
            </a:r>
          </a:p>
        </p:txBody>
      </p:sp>
      <p:sp>
        <p:nvSpPr>
          <p:cNvPr id="6" name="Content Placeholder 5"/>
          <p:cNvSpPr>
            <a:spLocks noGrp="1"/>
          </p:cNvSpPr>
          <p:nvPr>
            <p:ph sz="half" idx="2"/>
          </p:nvPr>
        </p:nvSpPr>
        <p:spPr>
          <a:xfrm>
            <a:off x="6566647" y="1353633"/>
            <a:ext cx="5181600" cy="4351338"/>
          </a:xfrm>
          <a:solidFill>
            <a:schemeClr val="accent4">
              <a:lumMod val="20000"/>
              <a:lumOff val="80000"/>
            </a:schemeClr>
          </a:solidFill>
        </p:spPr>
        <p:txBody>
          <a:bodyPr/>
          <a:lstStyle/>
          <a:p>
            <a:pPr marL="0" indent="0">
              <a:buNone/>
            </a:pPr>
            <a:r>
              <a:rPr lang="en-AU" b="1" dirty="0"/>
              <a:t>Money Supply (MS)</a:t>
            </a:r>
          </a:p>
          <a:p>
            <a:r>
              <a:rPr lang="en-AU" dirty="0"/>
              <a:t>M1 and M2</a:t>
            </a:r>
          </a:p>
          <a:p>
            <a:pPr lvl="1"/>
            <a:r>
              <a:rPr lang="en-AU" dirty="0"/>
              <a:t>Currency in circulation (M1)</a:t>
            </a:r>
          </a:p>
          <a:p>
            <a:pPr lvl="1"/>
            <a:r>
              <a:rPr lang="en-AU" dirty="0"/>
              <a:t>Demand deposits (M1)</a:t>
            </a:r>
          </a:p>
          <a:p>
            <a:pPr lvl="1"/>
            <a:r>
              <a:rPr lang="en-AU" dirty="0"/>
              <a:t>Traveller's Checks (M1)</a:t>
            </a:r>
          </a:p>
          <a:p>
            <a:pPr lvl="1"/>
            <a:r>
              <a:rPr lang="en-AU" dirty="0"/>
              <a:t>Time Deposits  (M2)</a:t>
            </a:r>
          </a:p>
          <a:p>
            <a:pPr lvl="1"/>
            <a:r>
              <a:rPr lang="en-AU" dirty="0"/>
              <a:t>CDs (certificates of deposit) (M2)</a:t>
            </a:r>
          </a:p>
        </p:txBody>
      </p:sp>
      <p:pic>
        <p:nvPicPr>
          <p:cNvPr id="2" name="Picture 1"/>
          <p:cNvPicPr>
            <a:picLocks noChangeAspect="1"/>
          </p:cNvPicPr>
          <p:nvPr/>
        </p:nvPicPr>
        <p:blipFill>
          <a:blip r:embed="rId2"/>
          <a:stretch>
            <a:fillRect/>
          </a:stretch>
        </p:blipFill>
        <p:spPr>
          <a:xfrm>
            <a:off x="2654896" y="3752413"/>
            <a:ext cx="3978985" cy="2877659"/>
          </a:xfrm>
          <a:prstGeom prst="rect">
            <a:avLst/>
          </a:prstGeom>
        </p:spPr>
      </p:pic>
      <p:sp>
        <p:nvSpPr>
          <p:cNvPr id="7" name="TextBox 6"/>
          <p:cNvSpPr txBox="1"/>
          <p:nvPr/>
        </p:nvSpPr>
        <p:spPr>
          <a:xfrm>
            <a:off x="7205408" y="5429743"/>
            <a:ext cx="4603283" cy="1200329"/>
          </a:xfrm>
          <a:prstGeom prst="rect">
            <a:avLst/>
          </a:prstGeom>
          <a:solidFill>
            <a:srgbClr val="FFFF00"/>
          </a:solidFill>
        </p:spPr>
        <p:txBody>
          <a:bodyPr wrap="square" rtlCol="0">
            <a:spAutoFit/>
          </a:bodyPr>
          <a:lstStyle/>
          <a:p>
            <a:r>
              <a:rPr lang="en-AU" dirty="0">
                <a:solidFill>
                  <a:srgbClr val="FF0000"/>
                </a:solidFill>
              </a:rPr>
              <a:t>Summary</a:t>
            </a:r>
          </a:p>
          <a:p>
            <a:r>
              <a:rPr lang="en-AU" dirty="0">
                <a:solidFill>
                  <a:srgbClr val="FF0000"/>
                </a:solidFill>
              </a:rPr>
              <a:t>Monetary base and Money Supply have different classifications.</a:t>
            </a:r>
          </a:p>
          <a:p>
            <a:r>
              <a:rPr lang="en-AU" dirty="0">
                <a:solidFill>
                  <a:srgbClr val="FF0000"/>
                </a:solidFill>
              </a:rPr>
              <a:t>Monetary base = bank reserves and cash.</a:t>
            </a:r>
          </a:p>
        </p:txBody>
      </p:sp>
    </p:spTree>
    <p:extLst>
      <p:ext uri="{BB962C8B-B14F-4D97-AF65-F5344CB8AC3E}">
        <p14:creationId xmlns:p14="http://schemas.microsoft.com/office/powerpoint/2010/main" val="277814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905500" cy="1325563"/>
          </a:xfrm>
        </p:spPr>
        <p:txBody>
          <a:bodyPr/>
          <a:lstStyle/>
          <a:p>
            <a:r>
              <a:rPr lang="en-AU" dirty="0"/>
              <a:t>Money Aggregates Summary</a:t>
            </a:r>
          </a:p>
        </p:txBody>
      </p:sp>
      <p:sp>
        <p:nvSpPr>
          <p:cNvPr id="3" name="Content Placeholder 2"/>
          <p:cNvSpPr>
            <a:spLocks noGrp="1"/>
          </p:cNvSpPr>
          <p:nvPr>
            <p:ph idx="1"/>
          </p:nvPr>
        </p:nvSpPr>
        <p:spPr>
          <a:xfrm>
            <a:off x="1971674" y="1958975"/>
            <a:ext cx="3305175" cy="4351338"/>
          </a:xfrm>
        </p:spPr>
        <p:txBody>
          <a:bodyPr/>
          <a:lstStyle/>
          <a:p>
            <a:r>
              <a:rPr lang="en-AU" dirty="0"/>
              <a:t>M0 or MB is the monetary base</a:t>
            </a:r>
          </a:p>
          <a:p>
            <a:r>
              <a:rPr lang="en-AU" dirty="0"/>
              <a:t>M1 is liquid money</a:t>
            </a:r>
          </a:p>
          <a:p>
            <a:r>
              <a:rPr lang="en-AU" dirty="0"/>
              <a:t>M2 includes M1 but also less liquid forms of money</a:t>
            </a:r>
          </a:p>
        </p:txBody>
      </p:sp>
      <p:pic>
        <p:nvPicPr>
          <p:cNvPr id="5" name="Picture 4"/>
          <p:cNvPicPr>
            <a:picLocks noChangeAspect="1"/>
          </p:cNvPicPr>
          <p:nvPr/>
        </p:nvPicPr>
        <p:blipFill>
          <a:blip r:embed="rId2"/>
          <a:stretch>
            <a:fillRect/>
          </a:stretch>
        </p:blipFill>
        <p:spPr>
          <a:xfrm>
            <a:off x="5448013" y="1570038"/>
            <a:ext cx="6371810" cy="4823107"/>
          </a:xfrm>
          <a:prstGeom prst="rect">
            <a:avLst/>
          </a:prstGeom>
        </p:spPr>
      </p:pic>
      <p:sp>
        <p:nvSpPr>
          <p:cNvPr id="6" name="Left Brace 5"/>
          <p:cNvSpPr/>
          <p:nvPr/>
        </p:nvSpPr>
        <p:spPr>
          <a:xfrm>
            <a:off x="1490519" y="2752725"/>
            <a:ext cx="414481" cy="533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7" name="Left Brace 6"/>
          <p:cNvSpPr/>
          <p:nvPr/>
        </p:nvSpPr>
        <p:spPr>
          <a:xfrm>
            <a:off x="1593269" y="3486149"/>
            <a:ext cx="378405" cy="100012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8" name="TextBox 7"/>
          <p:cNvSpPr txBox="1"/>
          <p:nvPr/>
        </p:nvSpPr>
        <p:spPr>
          <a:xfrm>
            <a:off x="511274" y="2752725"/>
            <a:ext cx="886974" cy="646331"/>
          </a:xfrm>
          <a:prstGeom prst="rect">
            <a:avLst/>
          </a:prstGeom>
          <a:noFill/>
        </p:spPr>
        <p:txBody>
          <a:bodyPr wrap="none" rtlCol="0">
            <a:spAutoFit/>
          </a:bodyPr>
          <a:lstStyle/>
          <a:p>
            <a:r>
              <a:rPr lang="en-AU" dirty="0"/>
              <a:t>Narrow</a:t>
            </a:r>
          </a:p>
          <a:p>
            <a:r>
              <a:rPr lang="en-AU" dirty="0"/>
              <a:t>Money</a:t>
            </a:r>
          </a:p>
        </p:txBody>
      </p:sp>
      <p:sp>
        <p:nvSpPr>
          <p:cNvPr id="9" name="Rectangle 8"/>
          <p:cNvSpPr/>
          <p:nvPr/>
        </p:nvSpPr>
        <p:spPr>
          <a:xfrm>
            <a:off x="560437" y="3811478"/>
            <a:ext cx="843629" cy="646331"/>
          </a:xfrm>
          <a:prstGeom prst="rect">
            <a:avLst/>
          </a:prstGeom>
        </p:spPr>
        <p:txBody>
          <a:bodyPr wrap="none">
            <a:spAutoFit/>
          </a:bodyPr>
          <a:lstStyle/>
          <a:p>
            <a:r>
              <a:rPr lang="en-AU" dirty="0"/>
              <a:t>Broad </a:t>
            </a:r>
          </a:p>
          <a:p>
            <a:r>
              <a:rPr lang="en-AU" dirty="0"/>
              <a:t>Money</a:t>
            </a:r>
          </a:p>
        </p:txBody>
      </p:sp>
      <p:sp>
        <p:nvSpPr>
          <p:cNvPr id="10" name="TextBox 9"/>
          <p:cNvSpPr txBox="1"/>
          <p:nvPr/>
        </p:nvSpPr>
        <p:spPr>
          <a:xfrm>
            <a:off x="263624" y="4584601"/>
            <a:ext cx="1641376" cy="1754326"/>
          </a:xfrm>
          <a:prstGeom prst="rect">
            <a:avLst/>
          </a:prstGeom>
          <a:solidFill>
            <a:schemeClr val="accent1">
              <a:lumMod val="20000"/>
              <a:lumOff val="80000"/>
            </a:schemeClr>
          </a:solidFill>
        </p:spPr>
        <p:txBody>
          <a:bodyPr wrap="square" rtlCol="0">
            <a:spAutoFit/>
          </a:bodyPr>
          <a:lstStyle/>
          <a:p>
            <a:r>
              <a:rPr lang="en-AU" dirty="0"/>
              <a:t>Note: The above terms are sometimes used to describe M1 vs M2 money.</a:t>
            </a:r>
          </a:p>
        </p:txBody>
      </p:sp>
      <p:sp>
        <p:nvSpPr>
          <p:cNvPr id="11" name="TextBox 10"/>
          <p:cNvSpPr txBox="1"/>
          <p:nvPr/>
        </p:nvSpPr>
        <p:spPr>
          <a:xfrm>
            <a:off x="6294922" y="192505"/>
            <a:ext cx="5062889" cy="1200329"/>
          </a:xfrm>
          <a:prstGeom prst="rect">
            <a:avLst/>
          </a:prstGeom>
          <a:solidFill>
            <a:schemeClr val="accent1">
              <a:lumMod val="20000"/>
              <a:lumOff val="80000"/>
            </a:schemeClr>
          </a:solidFill>
        </p:spPr>
        <p:txBody>
          <a:bodyPr wrap="square" rtlCol="0">
            <a:spAutoFit/>
          </a:bodyPr>
          <a:lstStyle/>
          <a:p>
            <a:r>
              <a:rPr lang="en-AU" dirty="0"/>
              <a:t>Note: You may see higher aggregates of money such as M3 and even M4. The Fed stopped releasing reports on the M3 money supply in </a:t>
            </a:r>
            <a:r>
              <a:rPr lang="en-AU" dirty="0">
                <a:hlinkClick r:id="rId3"/>
              </a:rPr>
              <a:t>2006</a:t>
            </a:r>
            <a:r>
              <a:rPr lang="en-AU" dirty="0"/>
              <a:t> stating that it did not contain useful additional information.</a:t>
            </a:r>
          </a:p>
        </p:txBody>
      </p:sp>
      <p:pic>
        <p:nvPicPr>
          <p:cNvPr id="4" name="Picture 3"/>
          <p:cNvPicPr>
            <a:picLocks noChangeAspect="1"/>
          </p:cNvPicPr>
          <p:nvPr/>
        </p:nvPicPr>
        <p:blipFill>
          <a:blip r:embed="rId4"/>
          <a:stretch>
            <a:fillRect/>
          </a:stretch>
        </p:blipFill>
        <p:spPr>
          <a:xfrm>
            <a:off x="7744088" y="5046784"/>
            <a:ext cx="888987" cy="515889"/>
          </a:xfrm>
          <a:prstGeom prst="rect">
            <a:avLst/>
          </a:prstGeom>
        </p:spPr>
      </p:pic>
      <p:pic>
        <p:nvPicPr>
          <p:cNvPr id="12" name="Picture 11"/>
          <p:cNvPicPr>
            <a:picLocks noChangeAspect="1"/>
          </p:cNvPicPr>
          <p:nvPr/>
        </p:nvPicPr>
        <p:blipFill>
          <a:blip r:embed="rId5"/>
          <a:stretch>
            <a:fillRect/>
          </a:stretch>
        </p:blipFill>
        <p:spPr>
          <a:xfrm>
            <a:off x="9574823" y="3045946"/>
            <a:ext cx="1550455" cy="849046"/>
          </a:xfrm>
          <a:prstGeom prst="rect">
            <a:avLst/>
          </a:prstGeom>
        </p:spPr>
      </p:pic>
      <p:pic>
        <p:nvPicPr>
          <p:cNvPr id="13" name="Picture 12"/>
          <p:cNvPicPr>
            <a:picLocks noChangeAspect="1"/>
          </p:cNvPicPr>
          <p:nvPr/>
        </p:nvPicPr>
        <p:blipFill>
          <a:blip r:embed="rId6"/>
          <a:stretch>
            <a:fillRect/>
          </a:stretch>
        </p:blipFill>
        <p:spPr>
          <a:xfrm>
            <a:off x="8994222" y="4134643"/>
            <a:ext cx="333422" cy="457264"/>
          </a:xfrm>
          <a:prstGeom prst="rect">
            <a:avLst/>
          </a:prstGeom>
        </p:spPr>
      </p:pic>
      <p:pic>
        <p:nvPicPr>
          <p:cNvPr id="14" name="Picture 13"/>
          <p:cNvPicPr>
            <a:picLocks noChangeAspect="1"/>
          </p:cNvPicPr>
          <p:nvPr/>
        </p:nvPicPr>
        <p:blipFill>
          <a:blip r:embed="rId6"/>
          <a:stretch>
            <a:fillRect/>
          </a:stretch>
        </p:blipFill>
        <p:spPr>
          <a:xfrm>
            <a:off x="8804239" y="4751118"/>
            <a:ext cx="280494" cy="384677"/>
          </a:xfrm>
          <a:prstGeom prst="rect">
            <a:avLst/>
          </a:prstGeom>
        </p:spPr>
      </p:pic>
      <p:pic>
        <p:nvPicPr>
          <p:cNvPr id="15" name="Picture 14"/>
          <p:cNvPicPr>
            <a:picLocks noChangeAspect="1"/>
          </p:cNvPicPr>
          <p:nvPr/>
        </p:nvPicPr>
        <p:blipFill>
          <a:blip r:embed="rId7"/>
          <a:stretch>
            <a:fillRect/>
          </a:stretch>
        </p:blipFill>
        <p:spPr>
          <a:xfrm>
            <a:off x="8404288" y="5067640"/>
            <a:ext cx="228787" cy="228787"/>
          </a:xfrm>
          <a:prstGeom prst="rect">
            <a:avLst/>
          </a:prstGeom>
        </p:spPr>
      </p:pic>
      <p:pic>
        <p:nvPicPr>
          <p:cNvPr id="16" name="Picture 15"/>
          <p:cNvPicPr>
            <a:picLocks noChangeAspect="1"/>
          </p:cNvPicPr>
          <p:nvPr/>
        </p:nvPicPr>
        <p:blipFill>
          <a:blip r:embed="rId8"/>
          <a:stretch>
            <a:fillRect/>
          </a:stretch>
        </p:blipFill>
        <p:spPr>
          <a:xfrm>
            <a:off x="6847392" y="4448597"/>
            <a:ext cx="518607" cy="302521"/>
          </a:xfrm>
          <a:prstGeom prst="rect">
            <a:avLst/>
          </a:prstGeom>
        </p:spPr>
      </p:pic>
      <p:pic>
        <p:nvPicPr>
          <p:cNvPr id="17" name="Picture 16"/>
          <p:cNvPicPr>
            <a:picLocks noChangeAspect="1"/>
          </p:cNvPicPr>
          <p:nvPr/>
        </p:nvPicPr>
        <p:blipFill>
          <a:blip r:embed="rId9"/>
          <a:stretch>
            <a:fillRect/>
          </a:stretch>
        </p:blipFill>
        <p:spPr>
          <a:xfrm>
            <a:off x="6120305" y="4486274"/>
            <a:ext cx="333422" cy="247685"/>
          </a:xfrm>
          <a:prstGeom prst="rect">
            <a:avLst/>
          </a:prstGeom>
        </p:spPr>
      </p:pic>
      <p:pic>
        <p:nvPicPr>
          <p:cNvPr id="18" name="Picture 17"/>
          <p:cNvPicPr>
            <a:picLocks noChangeAspect="1"/>
          </p:cNvPicPr>
          <p:nvPr/>
        </p:nvPicPr>
        <p:blipFill>
          <a:blip r:embed="rId10"/>
          <a:stretch>
            <a:fillRect/>
          </a:stretch>
        </p:blipFill>
        <p:spPr>
          <a:xfrm>
            <a:off x="5575300" y="1498477"/>
            <a:ext cx="6412762" cy="5086880"/>
          </a:xfrm>
          <a:prstGeom prst="rect">
            <a:avLst/>
          </a:prstGeom>
        </p:spPr>
      </p:pic>
    </p:spTree>
    <p:extLst>
      <p:ext uri="{BB962C8B-B14F-4D97-AF65-F5344CB8AC3E}">
        <p14:creationId xmlns:p14="http://schemas.microsoft.com/office/powerpoint/2010/main" val="143816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4E700-C078-EFAD-25BE-1DDF6BBFA8F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17A8F15-266F-FC3F-37D0-69A916C12F6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DD72D32-3B88-2A0B-F18B-E22E8B142A9B}"/>
              </a:ext>
            </a:extLst>
          </p:cNvPr>
          <p:cNvPicPr>
            <a:picLocks noChangeAspect="1"/>
          </p:cNvPicPr>
          <p:nvPr/>
        </p:nvPicPr>
        <p:blipFill>
          <a:blip r:embed="rId2"/>
          <a:stretch>
            <a:fillRect/>
          </a:stretch>
        </p:blipFill>
        <p:spPr>
          <a:xfrm>
            <a:off x="1986374" y="169067"/>
            <a:ext cx="8219251" cy="6519865"/>
          </a:xfrm>
          <a:prstGeom prst="rect">
            <a:avLst/>
          </a:prstGeom>
        </p:spPr>
      </p:pic>
    </p:spTree>
    <p:extLst>
      <p:ext uri="{BB962C8B-B14F-4D97-AF65-F5344CB8AC3E}">
        <p14:creationId xmlns:p14="http://schemas.microsoft.com/office/powerpoint/2010/main" val="20608976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Mod 25</a:t>
            </a:r>
          </a:p>
        </p:txBody>
      </p:sp>
      <p:sp>
        <p:nvSpPr>
          <p:cNvPr id="3" name="Content Placeholder 2"/>
          <p:cNvSpPr>
            <a:spLocks noGrp="1"/>
          </p:cNvSpPr>
          <p:nvPr>
            <p:ph idx="1"/>
          </p:nvPr>
        </p:nvSpPr>
        <p:spPr/>
        <p:txBody>
          <a:bodyPr/>
          <a:lstStyle/>
          <a:p>
            <a:r>
              <a:rPr lang="en-AU" dirty="0">
                <a:solidFill>
                  <a:srgbClr val="FF0000"/>
                </a:solidFill>
              </a:rPr>
              <a:t>Answer: d</a:t>
            </a:r>
          </a:p>
        </p:txBody>
      </p:sp>
      <p:pic>
        <p:nvPicPr>
          <p:cNvPr id="4" name="Picture 3"/>
          <p:cNvPicPr>
            <a:picLocks noChangeAspect="1"/>
          </p:cNvPicPr>
          <p:nvPr/>
        </p:nvPicPr>
        <p:blipFill>
          <a:blip r:embed="rId2"/>
          <a:stretch>
            <a:fillRect/>
          </a:stretch>
        </p:blipFill>
        <p:spPr>
          <a:xfrm>
            <a:off x="5209855" y="365125"/>
            <a:ext cx="6401119" cy="2267063"/>
          </a:xfrm>
          <a:prstGeom prst="rect">
            <a:avLst/>
          </a:prstGeom>
        </p:spPr>
      </p:pic>
    </p:spTree>
    <p:extLst>
      <p:ext uri="{BB962C8B-B14F-4D97-AF65-F5344CB8AC3E}">
        <p14:creationId xmlns:p14="http://schemas.microsoft.com/office/powerpoint/2010/main" val="250094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10069967" y="1990467"/>
            <a:ext cx="3751729" cy="4351338"/>
          </a:xfrm>
        </p:spPr>
        <p:txBody>
          <a:bodyPr/>
          <a:lstStyle/>
          <a:p>
            <a:r>
              <a:rPr lang="en-AU" dirty="0">
                <a:solidFill>
                  <a:srgbClr val="FF0000"/>
                </a:solidFill>
              </a:rPr>
              <a:t>Answer: A</a:t>
            </a:r>
          </a:p>
        </p:txBody>
      </p:sp>
      <p:pic>
        <p:nvPicPr>
          <p:cNvPr id="4" name="Picture 3"/>
          <p:cNvPicPr/>
          <p:nvPr/>
        </p:nvPicPr>
        <p:blipFill>
          <a:blip r:embed="rId2"/>
          <a:stretch>
            <a:fillRect/>
          </a:stretch>
        </p:blipFill>
        <p:spPr>
          <a:xfrm>
            <a:off x="478453" y="365124"/>
            <a:ext cx="8990012" cy="6232321"/>
          </a:xfrm>
          <a:prstGeom prst="rect">
            <a:avLst/>
          </a:prstGeom>
        </p:spPr>
      </p:pic>
      <p:sp>
        <p:nvSpPr>
          <p:cNvPr id="5" name="TextBox 4"/>
          <p:cNvSpPr txBox="1"/>
          <p:nvPr/>
        </p:nvSpPr>
        <p:spPr>
          <a:xfrm>
            <a:off x="2312894" y="475129"/>
            <a:ext cx="4096871" cy="369332"/>
          </a:xfrm>
          <a:prstGeom prst="rect">
            <a:avLst/>
          </a:prstGeom>
          <a:noFill/>
        </p:spPr>
        <p:txBody>
          <a:bodyPr wrap="square" rtlCol="0">
            <a:spAutoFit/>
          </a:bodyPr>
          <a:lstStyle/>
          <a:p>
            <a:r>
              <a:rPr lang="en-AU" dirty="0"/>
              <a:t>AP Progress Check (AP Website)</a:t>
            </a:r>
          </a:p>
        </p:txBody>
      </p:sp>
    </p:spTree>
    <p:extLst>
      <p:ext uri="{BB962C8B-B14F-4D97-AF65-F5344CB8AC3E}">
        <p14:creationId xmlns:p14="http://schemas.microsoft.com/office/powerpoint/2010/main" val="289914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Financial Assets</a:t>
            </a:r>
          </a:p>
        </p:txBody>
      </p:sp>
      <p:sp>
        <p:nvSpPr>
          <p:cNvPr id="4" name="Text Placeholder 3"/>
          <p:cNvSpPr>
            <a:spLocks noGrp="1"/>
          </p:cNvSpPr>
          <p:nvPr>
            <p:ph type="body" idx="1"/>
          </p:nvPr>
        </p:nvSpPr>
        <p:spPr/>
        <p:txBody>
          <a:bodyPr/>
          <a:lstStyle/>
          <a:p>
            <a:endParaRPr lang="en-AU"/>
          </a:p>
        </p:txBody>
      </p:sp>
    </p:spTree>
    <p:extLst>
      <p:ext uri="{BB962C8B-B14F-4D97-AF65-F5344CB8AC3E}">
        <p14:creationId xmlns:p14="http://schemas.microsoft.com/office/powerpoint/2010/main" val="39181308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1"/>
            <a:ext cx="10210800" cy="1028700"/>
          </a:xfrm>
        </p:spPr>
        <p:txBody>
          <a:bodyPr/>
          <a:lstStyle/>
          <a:p>
            <a:r>
              <a:rPr lang="en-US" dirty="0"/>
              <a:t>Financial Assets - Stocks and Bonds</a:t>
            </a:r>
          </a:p>
        </p:txBody>
      </p:sp>
      <p:sp>
        <p:nvSpPr>
          <p:cNvPr id="4" name="Content Placeholder 2"/>
          <p:cNvSpPr txBox="1">
            <a:spLocks/>
          </p:cNvSpPr>
          <p:nvPr/>
        </p:nvSpPr>
        <p:spPr>
          <a:xfrm>
            <a:off x="634999" y="1690688"/>
            <a:ext cx="5578987" cy="3599067"/>
          </a:xfrm>
          <a:prstGeom prst="rect">
            <a:avLst/>
          </a:prstGeom>
          <a:solidFill>
            <a:schemeClr val="bg2">
              <a:lumMod val="90000"/>
            </a:schemeClr>
          </a:solidFill>
          <a:ln>
            <a:solidFill>
              <a:schemeClr val="accent1"/>
            </a:solidFill>
          </a:ln>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Bonds</a:t>
            </a:r>
            <a:endParaRPr lang="en-US" b="1" dirty="0"/>
          </a:p>
          <a:p>
            <a:r>
              <a:rPr lang="en-US" dirty="0"/>
              <a:t>A ‘piece of paper’ which is an I.O.U. (I owe you) for the holder of the bond. </a:t>
            </a:r>
            <a:r>
              <a:rPr lang="en-US" dirty="0">
                <a:solidFill>
                  <a:srgbClr val="00B050"/>
                </a:solidFill>
              </a:rPr>
              <a:t>They are paid back over a period of time</a:t>
            </a:r>
            <a:r>
              <a:rPr lang="en-US" dirty="0"/>
              <a:t> which depends on the type of bond. </a:t>
            </a:r>
          </a:p>
          <a:p>
            <a:r>
              <a:rPr lang="en-US" dirty="0">
                <a:solidFill>
                  <a:srgbClr val="00B0F0"/>
                </a:solidFill>
              </a:rPr>
              <a:t>Selling a bond </a:t>
            </a:r>
            <a:r>
              <a:rPr lang="en-US" dirty="0"/>
              <a:t>is really the same thing as </a:t>
            </a:r>
            <a:r>
              <a:rPr lang="en-US" dirty="0">
                <a:solidFill>
                  <a:srgbClr val="00B0F0"/>
                </a:solidFill>
              </a:rPr>
              <a:t>borrowing money</a:t>
            </a:r>
            <a:r>
              <a:rPr lang="en-US" dirty="0"/>
              <a:t>. </a:t>
            </a:r>
            <a:r>
              <a:rPr lang="en-US" dirty="0" err="1"/>
              <a:t>Eg</a:t>
            </a:r>
            <a:r>
              <a:rPr lang="en-US" dirty="0"/>
              <a:t>. If the US government sells bonds it is borrowing money from people that it will pay back in the future.</a:t>
            </a:r>
          </a:p>
          <a:p>
            <a:r>
              <a:rPr lang="en-US" dirty="0"/>
              <a:t>Commonly issued by governments </a:t>
            </a:r>
            <a:r>
              <a:rPr lang="en-US" dirty="0" err="1"/>
              <a:t>eg</a:t>
            </a:r>
            <a:r>
              <a:rPr lang="en-US" dirty="0"/>
              <a:t>. US Treasury Bonds to raise money for the government or conduct Monetary Policy (OMO)</a:t>
            </a:r>
          </a:p>
          <a:p>
            <a:r>
              <a:rPr lang="en-US" dirty="0" err="1"/>
              <a:t>Eg</a:t>
            </a:r>
            <a:r>
              <a:rPr lang="en-US" dirty="0"/>
              <a:t>. You buy a bond from the US government. The piece of paper/contract that you hold says that the government must pay you back. </a:t>
            </a:r>
          </a:p>
          <a:p>
            <a:endParaRPr lang="en-US" dirty="0"/>
          </a:p>
        </p:txBody>
      </p:sp>
      <p:sp>
        <p:nvSpPr>
          <p:cNvPr id="5" name="Content Placeholder 2"/>
          <p:cNvSpPr txBox="1">
            <a:spLocks/>
          </p:cNvSpPr>
          <p:nvPr/>
        </p:nvSpPr>
        <p:spPr>
          <a:xfrm>
            <a:off x="6400800" y="1700213"/>
            <a:ext cx="5281246" cy="3165475"/>
          </a:xfrm>
          <a:prstGeom prst="rect">
            <a:avLst/>
          </a:prstGeom>
          <a:solidFill>
            <a:schemeClr val="accent2">
              <a:lumMod val="40000"/>
              <a:lumOff val="60000"/>
            </a:schemeClr>
          </a:solidFill>
          <a:ln>
            <a:solidFill>
              <a:schemeClr val="accent1"/>
            </a:solidFill>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Stocks/Shares</a:t>
            </a:r>
          </a:p>
          <a:p>
            <a:r>
              <a:rPr lang="en-US" dirty="0"/>
              <a:t>Represents </a:t>
            </a:r>
            <a:r>
              <a:rPr lang="en-US" dirty="0">
                <a:solidFill>
                  <a:srgbClr val="00B0F0"/>
                </a:solidFill>
              </a:rPr>
              <a:t>ownership / part ownership of a company</a:t>
            </a:r>
          </a:p>
          <a:p>
            <a:pPr lvl="1"/>
            <a:r>
              <a:rPr lang="en-US" dirty="0" err="1"/>
              <a:t>Eg</a:t>
            </a:r>
            <a:r>
              <a:rPr lang="en-US" dirty="0"/>
              <a:t>. If there are 1000 shares and you buy 100 shares, you own 10% of the company</a:t>
            </a:r>
          </a:p>
          <a:p>
            <a:r>
              <a:rPr lang="en-US" dirty="0"/>
              <a:t>If a company is profitable, it will often pay out </a:t>
            </a:r>
            <a:r>
              <a:rPr lang="en-US" dirty="0">
                <a:solidFill>
                  <a:srgbClr val="00B0F0"/>
                </a:solidFill>
              </a:rPr>
              <a:t>dividends</a:t>
            </a:r>
            <a:r>
              <a:rPr lang="en-US" dirty="0"/>
              <a:t> (a share of profits) to the owners</a:t>
            </a:r>
          </a:p>
          <a:p>
            <a:r>
              <a:rPr lang="en-US" dirty="0"/>
              <a:t>Stocks can be sold quite easily on the stock market. The biggest stock market is the US stock market.</a:t>
            </a:r>
          </a:p>
          <a:p>
            <a:endParaRPr lang="en-US" dirty="0"/>
          </a:p>
        </p:txBody>
      </p:sp>
      <p:pic>
        <p:nvPicPr>
          <p:cNvPr id="6" name="Picture 5"/>
          <p:cNvPicPr>
            <a:picLocks noChangeAspect="1"/>
          </p:cNvPicPr>
          <p:nvPr/>
        </p:nvPicPr>
        <p:blipFill>
          <a:blip r:embed="rId2"/>
          <a:stretch>
            <a:fillRect/>
          </a:stretch>
        </p:blipFill>
        <p:spPr>
          <a:xfrm>
            <a:off x="8303179" y="4964993"/>
            <a:ext cx="3010320" cy="1771897"/>
          </a:xfrm>
          <a:prstGeom prst="rect">
            <a:avLst/>
          </a:prstGeom>
        </p:spPr>
      </p:pic>
      <p:pic>
        <p:nvPicPr>
          <p:cNvPr id="7" name="Picture 6"/>
          <p:cNvPicPr>
            <a:picLocks noChangeAspect="1"/>
          </p:cNvPicPr>
          <p:nvPr/>
        </p:nvPicPr>
        <p:blipFill>
          <a:blip r:embed="rId3"/>
          <a:stretch>
            <a:fillRect/>
          </a:stretch>
        </p:blipFill>
        <p:spPr>
          <a:xfrm>
            <a:off x="3298197" y="5200057"/>
            <a:ext cx="2082408" cy="1536833"/>
          </a:xfrm>
          <a:prstGeom prst="rect">
            <a:avLst/>
          </a:prstGeom>
        </p:spPr>
      </p:pic>
      <p:sp>
        <p:nvSpPr>
          <p:cNvPr id="8" name="TextBox 7"/>
          <p:cNvSpPr txBox="1"/>
          <p:nvPr/>
        </p:nvSpPr>
        <p:spPr>
          <a:xfrm>
            <a:off x="914071" y="828938"/>
            <a:ext cx="7603156" cy="923330"/>
          </a:xfrm>
          <a:prstGeom prst="rect">
            <a:avLst/>
          </a:prstGeom>
          <a:noFill/>
        </p:spPr>
        <p:txBody>
          <a:bodyPr wrap="square" rtlCol="0">
            <a:spAutoFit/>
          </a:bodyPr>
          <a:lstStyle/>
          <a:p>
            <a:r>
              <a:rPr lang="en-US" dirty="0"/>
              <a:t>Depending on national laws, locals and foreigners are permitted to buy financial assets on international capital markets. Two </a:t>
            </a:r>
            <a:r>
              <a:rPr lang="en-US" dirty="0">
                <a:solidFill>
                  <a:srgbClr val="00B0F0"/>
                </a:solidFill>
              </a:rPr>
              <a:t>common types of financial asset </a:t>
            </a:r>
            <a:r>
              <a:rPr lang="en-US" dirty="0"/>
              <a:t>are </a:t>
            </a:r>
            <a:r>
              <a:rPr lang="en-US" dirty="0">
                <a:solidFill>
                  <a:srgbClr val="00B0F0"/>
                </a:solidFill>
              </a:rPr>
              <a:t>stocks</a:t>
            </a:r>
            <a:r>
              <a:rPr lang="en-US" dirty="0"/>
              <a:t> and </a:t>
            </a:r>
            <a:r>
              <a:rPr lang="en-US" dirty="0">
                <a:solidFill>
                  <a:srgbClr val="00B0F0"/>
                </a:solidFill>
              </a:rPr>
              <a:t>bonds</a:t>
            </a:r>
            <a:r>
              <a:rPr lang="en-US" dirty="0"/>
              <a:t>.</a:t>
            </a:r>
          </a:p>
        </p:txBody>
      </p:sp>
      <p:sp>
        <p:nvSpPr>
          <p:cNvPr id="3" name="TextBox 2"/>
          <p:cNvSpPr txBox="1"/>
          <p:nvPr/>
        </p:nvSpPr>
        <p:spPr>
          <a:xfrm>
            <a:off x="8923997" y="128429"/>
            <a:ext cx="2903806" cy="1384995"/>
          </a:xfrm>
          <a:prstGeom prst="rect">
            <a:avLst/>
          </a:prstGeom>
          <a:solidFill>
            <a:srgbClr val="FFFF00"/>
          </a:solidFill>
        </p:spPr>
        <p:txBody>
          <a:bodyPr wrap="square" rtlCol="0">
            <a:spAutoFit/>
          </a:bodyPr>
          <a:lstStyle/>
          <a:p>
            <a:r>
              <a:rPr lang="en-AU" sz="1400" dirty="0">
                <a:solidFill>
                  <a:srgbClr val="FF0000"/>
                </a:solidFill>
              </a:rPr>
              <a:t>Summary</a:t>
            </a:r>
          </a:p>
          <a:p>
            <a:r>
              <a:rPr lang="en-AU" sz="1400" dirty="0">
                <a:solidFill>
                  <a:srgbClr val="FF0000"/>
                </a:solidFill>
              </a:rPr>
              <a:t>Stocks = own a piece of the business.</a:t>
            </a:r>
          </a:p>
          <a:p>
            <a:r>
              <a:rPr lang="en-AU" sz="1400" dirty="0">
                <a:solidFill>
                  <a:srgbClr val="FF0000"/>
                </a:solidFill>
              </a:rPr>
              <a:t>Bonds – IOU. The owner of the bond will be paid back with interest. Many bonds are government bonds (lending money to the </a:t>
            </a:r>
            <a:r>
              <a:rPr lang="en-AU" sz="1400" dirty="0" err="1">
                <a:solidFill>
                  <a:srgbClr val="FF0000"/>
                </a:solidFill>
              </a:rPr>
              <a:t>gov</a:t>
            </a:r>
            <a:r>
              <a:rPr lang="en-AU" sz="1400" dirty="0">
                <a:solidFill>
                  <a:srgbClr val="FF0000"/>
                </a:solidFill>
              </a:rPr>
              <a:t>)</a:t>
            </a:r>
          </a:p>
        </p:txBody>
      </p:sp>
      <p:pic>
        <p:nvPicPr>
          <p:cNvPr id="9" name="Picture 8"/>
          <p:cNvPicPr>
            <a:picLocks noChangeAspect="1"/>
          </p:cNvPicPr>
          <p:nvPr/>
        </p:nvPicPr>
        <p:blipFill>
          <a:blip r:embed="rId4"/>
          <a:stretch>
            <a:fillRect/>
          </a:stretch>
        </p:blipFill>
        <p:spPr>
          <a:xfrm>
            <a:off x="489957" y="5054600"/>
            <a:ext cx="2527167" cy="1592592"/>
          </a:xfrm>
          <a:prstGeom prst="rect">
            <a:avLst/>
          </a:prstGeom>
        </p:spPr>
      </p:pic>
      <p:sp>
        <p:nvSpPr>
          <p:cNvPr id="10" name="TextBox 9"/>
          <p:cNvSpPr txBox="1"/>
          <p:nvPr/>
        </p:nvSpPr>
        <p:spPr>
          <a:xfrm>
            <a:off x="1551377" y="1672972"/>
            <a:ext cx="2016576" cy="369332"/>
          </a:xfrm>
          <a:prstGeom prst="rect">
            <a:avLst/>
          </a:prstGeom>
          <a:noFill/>
        </p:spPr>
        <p:txBody>
          <a:bodyPr wrap="square" rtlCol="0">
            <a:spAutoFit/>
          </a:bodyPr>
          <a:lstStyle/>
          <a:p>
            <a:r>
              <a:rPr lang="en-AU" dirty="0"/>
              <a:t>Debt based asset</a:t>
            </a:r>
          </a:p>
        </p:txBody>
      </p:sp>
      <p:sp>
        <p:nvSpPr>
          <p:cNvPr id="11" name="TextBox 10"/>
          <p:cNvSpPr txBox="1"/>
          <p:nvPr/>
        </p:nvSpPr>
        <p:spPr>
          <a:xfrm>
            <a:off x="8582030" y="1734185"/>
            <a:ext cx="3286830" cy="369332"/>
          </a:xfrm>
          <a:prstGeom prst="rect">
            <a:avLst/>
          </a:prstGeom>
          <a:noFill/>
        </p:spPr>
        <p:txBody>
          <a:bodyPr wrap="square" rtlCol="0">
            <a:spAutoFit/>
          </a:bodyPr>
          <a:lstStyle/>
          <a:p>
            <a:r>
              <a:rPr lang="en-AU" dirty="0"/>
              <a:t>Equity/ownership based asset</a:t>
            </a:r>
          </a:p>
        </p:txBody>
      </p:sp>
      <p:sp>
        <p:nvSpPr>
          <p:cNvPr id="12" name="Rectangle 11"/>
          <p:cNvSpPr/>
          <p:nvPr/>
        </p:nvSpPr>
        <p:spPr>
          <a:xfrm>
            <a:off x="6414417" y="5289755"/>
            <a:ext cx="1902379" cy="646331"/>
          </a:xfrm>
          <a:prstGeom prst="rect">
            <a:avLst/>
          </a:prstGeom>
        </p:spPr>
        <p:txBody>
          <a:bodyPr wrap="square">
            <a:spAutoFit/>
          </a:bodyPr>
          <a:lstStyle/>
          <a:p>
            <a:r>
              <a:rPr lang="en-US" sz="1200" dirty="0">
                <a:hlinkClick r:id="rId5"/>
              </a:rPr>
              <a:t>Top 10 Largest Companies by Market Cap (1979-2021) - YouTube</a:t>
            </a:r>
            <a:endParaRPr lang="en-US" sz="1200" dirty="0"/>
          </a:p>
        </p:txBody>
      </p:sp>
    </p:spTree>
    <p:extLst>
      <p:ext uri="{BB962C8B-B14F-4D97-AF65-F5344CB8AC3E}">
        <p14:creationId xmlns:p14="http://schemas.microsoft.com/office/powerpoint/2010/main" val="316587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What is money?</a:t>
            </a:r>
          </a:p>
        </p:txBody>
      </p:sp>
      <p:sp>
        <p:nvSpPr>
          <p:cNvPr id="8" name="Text Placeholder 7"/>
          <p:cNvSpPr>
            <a:spLocks noGrp="1"/>
          </p:cNvSpPr>
          <p:nvPr>
            <p:ph type="body" idx="1"/>
          </p:nvPr>
        </p:nvSpPr>
        <p:spPr/>
        <p:txBody>
          <a:bodyPr>
            <a:normAutofit lnSpcReduction="10000"/>
          </a:bodyPr>
          <a:lstStyle/>
          <a:p>
            <a:r>
              <a:rPr lang="en-AU" dirty="0"/>
              <a:t>We have a general idea of what money is. We know we want more of it. We know we can buy things with it. </a:t>
            </a:r>
          </a:p>
          <a:p>
            <a:r>
              <a:rPr lang="en-AU" dirty="0"/>
              <a:t>We will build on this existing knowledge to learn more about money specific to how the economy operates. </a:t>
            </a:r>
          </a:p>
        </p:txBody>
      </p:sp>
      <p:sp>
        <p:nvSpPr>
          <p:cNvPr id="2" name="Rectangle 1"/>
          <p:cNvSpPr/>
          <p:nvPr/>
        </p:nvSpPr>
        <p:spPr>
          <a:xfrm>
            <a:off x="4780547" y="2945414"/>
            <a:ext cx="6096000" cy="646331"/>
          </a:xfrm>
          <a:prstGeom prst="rect">
            <a:avLst/>
          </a:prstGeom>
        </p:spPr>
        <p:txBody>
          <a:bodyPr>
            <a:spAutoFit/>
          </a:bodyPr>
          <a:lstStyle/>
          <a:p>
            <a:r>
              <a:rPr lang="en-GB" dirty="0">
                <a:hlinkClick r:id="rId2"/>
              </a:rPr>
              <a:t>Money (That's What I Want) - Barrett Strong // *Lyrics-video by Motley Stew* - YouTube</a:t>
            </a:r>
            <a:endParaRPr lang="en-AU" dirty="0"/>
          </a:p>
        </p:txBody>
      </p:sp>
    </p:spTree>
    <p:extLst>
      <p:ext uri="{BB962C8B-B14F-4D97-AF65-F5344CB8AC3E}">
        <p14:creationId xmlns:p14="http://schemas.microsoft.com/office/powerpoint/2010/main" val="11584008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922830" y="584985"/>
            <a:ext cx="5173170" cy="5591978"/>
          </a:xfrm>
          <a:prstGeom prst="rect">
            <a:avLst/>
          </a:prstGeom>
        </p:spPr>
      </p:pic>
      <p:pic>
        <p:nvPicPr>
          <p:cNvPr id="5" name="Picture 4"/>
          <p:cNvPicPr>
            <a:picLocks noChangeAspect="1"/>
          </p:cNvPicPr>
          <p:nvPr/>
        </p:nvPicPr>
        <p:blipFill>
          <a:blip r:embed="rId3"/>
          <a:stretch>
            <a:fillRect/>
          </a:stretch>
        </p:blipFill>
        <p:spPr>
          <a:xfrm>
            <a:off x="6180630" y="675181"/>
            <a:ext cx="5782968" cy="5411585"/>
          </a:xfrm>
          <a:prstGeom prst="rect">
            <a:avLst/>
          </a:prstGeom>
        </p:spPr>
      </p:pic>
      <p:sp>
        <p:nvSpPr>
          <p:cNvPr id="6" name="TextBox 5"/>
          <p:cNvSpPr txBox="1"/>
          <p:nvPr/>
        </p:nvSpPr>
        <p:spPr>
          <a:xfrm>
            <a:off x="4397829" y="5399314"/>
            <a:ext cx="4151085" cy="1200329"/>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Bonds = An “I Owe You” Certificate.</a:t>
            </a:r>
          </a:p>
          <a:p>
            <a:r>
              <a:rPr lang="en-US" dirty="0">
                <a:solidFill>
                  <a:srgbClr val="FF0000"/>
                </a:solidFill>
              </a:rPr>
              <a:t>Stocks = You own a piece of a company, you own a piece of equity</a:t>
            </a:r>
          </a:p>
        </p:txBody>
      </p:sp>
      <p:sp>
        <p:nvSpPr>
          <p:cNvPr id="7" name="Oval 6"/>
          <p:cNvSpPr/>
          <p:nvPr/>
        </p:nvSpPr>
        <p:spPr>
          <a:xfrm>
            <a:off x="3948545" y="675181"/>
            <a:ext cx="2344190" cy="95411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290754" y="788660"/>
            <a:ext cx="1903614" cy="646331"/>
          </a:xfrm>
          <a:prstGeom prst="rect">
            <a:avLst/>
          </a:prstGeom>
          <a:noFill/>
        </p:spPr>
        <p:txBody>
          <a:bodyPr wrap="square" rtlCol="0">
            <a:spAutoFit/>
          </a:bodyPr>
          <a:lstStyle/>
          <a:p>
            <a:r>
              <a:rPr lang="en-US" dirty="0"/>
              <a:t>Makes money from interest</a:t>
            </a:r>
          </a:p>
        </p:txBody>
      </p:sp>
      <p:sp>
        <p:nvSpPr>
          <p:cNvPr id="9" name="Oval 8"/>
          <p:cNvSpPr/>
          <p:nvPr/>
        </p:nvSpPr>
        <p:spPr>
          <a:xfrm>
            <a:off x="9704038" y="1523687"/>
            <a:ext cx="2344190" cy="95411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046247" y="1637166"/>
            <a:ext cx="1903614" cy="584775"/>
          </a:xfrm>
          <a:prstGeom prst="rect">
            <a:avLst/>
          </a:prstGeom>
          <a:noFill/>
        </p:spPr>
        <p:txBody>
          <a:bodyPr wrap="square" rtlCol="0">
            <a:spAutoFit/>
          </a:bodyPr>
          <a:lstStyle/>
          <a:p>
            <a:r>
              <a:rPr lang="en-US" sz="1600" dirty="0"/>
              <a:t>Makes money from the business’ profits</a:t>
            </a:r>
          </a:p>
        </p:txBody>
      </p:sp>
      <p:sp>
        <p:nvSpPr>
          <p:cNvPr id="11" name="TextBox 10">
            <a:extLst>
              <a:ext uri="{FF2B5EF4-FFF2-40B4-BE49-F238E27FC236}">
                <a16:creationId xmlns:a16="http://schemas.microsoft.com/office/drawing/2014/main" id="{0613ADD3-05E9-0BEF-1D4A-1779F937BBEE}"/>
              </a:ext>
            </a:extLst>
          </p:cNvPr>
          <p:cNvSpPr txBox="1"/>
          <p:nvPr/>
        </p:nvSpPr>
        <p:spPr>
          <a:xfrm>
            <a:off x="9655629" y="5575372"/>
            <a:ext cx="1816443" cy="646331"/>
          </a:xfrm>
          <a:prstGeom prst="rect">
            <a:avLst/>
          </a:prstGeom>
          <a:noFill/>
        </p:spPr>
        <p:txBody>
          <a:bodyPr wrap="square" rtlCol="0">
            <a:spAutoFit/>
          </a:bodyPr>
          <a:lstStyle/>
          <a:p>
            <a:r>
              <a:rPr lang="en-US" dirty="0"/>
              <a:t>These are called ‘dividends’</a:t>
            </a:r>
          </a:p>
        </p:txBody>
      </p:sp>
    </p:spTree>
    <p:extLst>
      <p:ext uri="{BB962C8B-B14F-4D97-AF65-F5344CB8AC3E}">
        <p14:creationId xmlns:p14="http://schemas.microsoft.com/office/powerpoint/2010/main" val="7461661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Which financial asset involves the part ownership of a business? Stocks/shares or bonds?</a:t>
            </a:r>
          </a:p>
          <a:p>
            <a:r>
              <a:rPr lang="en-US" dirty="0">
                <a:solidFill>
                  <a:srgbClr val="FF0000"/>
                </a:solidFill>
              </a:rPr>
              <a:t>Stocks/shares.</a:t>
            </a:r>
          </a:p>
          <a:p>
            <a:r>
              <a:rPr lang="en-US" dirty="0" err="1">
                <a:solidFill>
                  <a:srgbClr val="FF0000"/>
                </a:solidFill>
              </a:rPr>
              <a:t>Eg</a:t>
            </a:r>
            <a:r>
              <a:rPr lang="en-US" dirty="0">
                <a:solidFill>
                  <a:srgbClr val="FF0000"/>
                </a:solidFill>
              </a:rPr>
              <a:t>. Buy 3 shares of Apple stock.</a:t>
            </a:r>
          </a:p>
          <a:p>
            <a:r>
              <a:rPr lang="en-US" dirty="0"/>
              <a:t>Which financial asset involves a certificate which states the repayment of this debt? Stocks/shares or bonds?</a:t>
            </a:r>
          </a:p>
          <a:p>
            <a:r>
              <a:rPr lang="en-US" dirty="0">
                <a:solidFill>
                  <a:srgbClr val="FF0000"/>
                </a:solidFill>
              </a:rPr>
              <a:t>Bonds.</a:t>
            </a:r>
          </a:p>
          <a:p>
            <a:r>
              <a:rPr lang="en-US" dirty="0" err="1">
                <a:solidFill>
                  <a:srgbClr val="FF0000"/>
                </a:solidFill>
              </a:rPr>
              <a:t>Eg</a:t>
            </a:r>
            <a:r>
              <a:rPr lang="en-US" dirty="0">
                <a:solidFill>
                  <a:srgbClr val="FF0000"/>
                </a:solidFill>
              </a:rPr>
              <a:t>. You buy a government bond. </a:t>
            </a:r>
          </a:p>
          <a:p>
            <a:endParaRPr lang="en-US" dirty="0"/>
          </a:p>
        </p:txBody>
      </p:sp>
    </p:spTree>
    <p:extLst>
      <p:ext uri="{BB962C8B-B14F-4D97-AF65-F5344CB8AC3E}">
        <p14:creationId xmlns:p14="http://schemas.microsoft.com/office/powerpoint/2010/main" val="343494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46D20-9341-E50E-0D7D-C0AD8A2D027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43313DB-7182-97EA-3AE3-335FE4E888BB}"/>
              </a:ext>
            </a:extLst>
          </p:cNvPr>
          <p:cNvSpPr>
            <a:spLocks noGrp="1"/>
          </p:cNvSpPr>
          <p:nvPr>
            <p:ph idx="1"/>
          </p:nvPr>
        </p:nvSpPr>
        <p:spPr/>
        <p:txBody>
          <a:bodyPr>
            <a:normAutofit fontScale="92500" lnSpcReduction="10000"/>
          </a:bodyPr>
          <a:lstStyle/>
          <a:p>
            <a:r>
              <a:rPr lang="en-US" dirty="0"/>
              <a:t>The money that you gain from holding a bond is called?</a:t>
            </a:r>
          </a:p>
          <a:p>
            <a:r>
              <a:rPr lang="en-US" dirty="0">
                <a:solidFill>
                  <a:srgbClr val="FF0000"/>
                </a:solidFill>
              </a:rPr>
              <a:t>Interest</a:t>
            </a:r>
          </a:p>
          <a:p>
            <a:r>
              <a:rPr lang="en-US" dirty="0"/>
              <a:t>The money that you gain from holding stocks/shares is called?</a:t>
            </a:r>
          </a:p>
          <a:p>
            <a:r>
              <a:rPr lang="en-US" dirty="0">
                <a:solidFill>
                  <a:srgbClr val="FF0000"/>
                </a:solidFill>
              </a:rPr>
              <a:t>Dividends (a share of the profit)</a:t>
            </a:r>
          </a:p>
          <a:p>
            <a:r>
              <a:rPr lang="en-US" dirty="0"/>
              <a:t>Bonus: How else can you make money from stocks/shares?</a:t>
            </a:r>
          </a:p>
          <a:p>
            <a:r>
              <a:rPr lang="en-US" dirty="0">
                <a:solidFill>
                  <a:srgbClr val="FF0000"/>
                </a:solidFill>
              </a:rPr>
              <a:t>You can buy for a price and sell when the stock goes up.</a:t>
            </a:r>
          </a:p>
          <a:p>
            <a:r>
              <a:rPr lang="en-US" dirty="0"/>
              <a:t>Bonus: Does an investor care if they earn $500 from interest or $500 from dividends?</a:t>
            </a:r>
          </a:p>
          <a:p>
            <a:r>
              <a:rPr lang="en-US" dirty="0">
                <a:solidFill>
                  <a:srgbClr val="FF0000"/>
                </a:solidFill>
              </a:rPr>
              <a:t>No. </a:t>
            </a:r>
          </a:p>
          <a:p>
            <a:r>
              <a:rPr lang="en-US" dirty="0">
                <a:solidFill>
                  <a:srgbClr val="FF0000"/>
                </a:solidFill>
              </a:rPr>
              <a:t>They have different names but are both ways of earning money.</a:t>
            </a:r>
          </a:p>
        </p:txBody>
      </p:sp>
    </p:spTree>
    <p:extLst>
      <p:ext uri="{BB962C8B-B14F-4D97-AF65-F5344CB8AC3E}">
        <p14:creationId xmlns:p14="http://schemas.microsoft.com/office/powerpoint/2010/main" val="1652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69B61-DA18-B98A-1DBC-FEDA83DBFD6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FF757CF-B2B2-7EA6-F7DC-C3CF7212639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CB63CF6-5A15-26E1-175F-539F85B64A08}"/>
              </a:ext>
            </a:extLst>
          </p:cNvPr>
          <p:cNvPicPr>
            <a:picLocks noChangeAspect="1"/>
          </p:cNvPicPr>
          <p:nvPr/>
        </p:nvPicPr>
        <p:blipFill>
          <a:blip r:embed="rId2"/>
          <a:stretch>
            <a:fillRect/>
          </a:stretch>
        </p:blipFill>
        <p:spPr>
          <a:xfrm>
            <a:off x="1070748" y="681037"/>
            <a:ext cx="3822700" cy="5092700"/>
          </a:xfrm>
          <a:prstGeom prst="rect">
            <a:avLst/>
          </a:prstGeom>
        </p:spPr>
      </p:pic>
    </p:spTree>
    <p:extLst>
      <p:ext uri="{BB962C8B-B14F-4D97-AF65-F5344CB8AC3E}">
        <p14:creationId xmlns:p14="http://schemas.microsoft.com/office/powerpoint/2010/main" val="2430735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010908" y="333914"/>
            <a:ext cx="1181151" cy="2249041"/>
          </a:xfrm>
          <a:prstGeom prst="rect">
            <a:avLst/>
          </a:prstGeom>
        </p:spPr>
      </p:pic>
      <p:sp>
        <p:nvSpPr>
          <p:cNvPr id="2" name="Title 1"/>
          <p:cNvSpPr>
            <a:spLocks noGrp="1"/>
          </p:cNvSpPr>
          <p:nvPr>
            <p:ph type="title"/>
          </p:nvPr>
        </p:nvSpPr>
        <p:spPr>
          <a:xfrm>
            <a:off x="330200" y="112077"/>
            <a:ext cx="5115560" cy="1325563"/>
          </a:xfrm>
        </p:spPr>
        <p:txBody>
          <a:bodyPr/>
          <a:lstStyle/>
          <a:p>
            <a:r>
              <a:rPr lang="en-AU" dirty="0"/>
              <a:t>Bonds – more detail</a:t>
            </a:r>
          </a:p>
        </p:txBody>
      </p:sp>
      <p:sp>
        <p:nvSpPr>
          <p:cNvPr id="3" name="Content Placeholder 2"/>
          <p:cNvSpPr>
            <a:spLocks noGrp="1"/>
          </p:cNvSpPr>
          <p:nvPr>
            <p:ph idx="1"/>
          </p:nvPr>
        </p:nvSpPr>
        <p:spPr>
          <a:xfrm>
            <a:off x="406653" y="1290856"/>
            <a:ext cx="4671838" cy="3243210"/>
          </a:xfrm>
        </p:spPr>
        <p:txBody>
          <a:bodyPr>
            <a:normAutofit fontScale="77500" lnSpcReduction="20000"/>
          </a:bodyPr>
          <a:lstStyle/>
          <a:p>
            <a:pPr marL="0" indent="0">
              <a:buNone/>
            </a:pPr>
            <a:r>
              <a:rPr lang="en-AU" b="1" dirty="0"/>
              <a:t>Definitions</a:t>
            </a:r>
          </a:p>
          <a:p>
            <a:r>
              <a:rPr lang="en-AU" dirty="0">
                <a:solidFill>
                  <a:srgbClr val="00B0F0"/>
                </a:solidFill>
              </a:rPr>
              <a:t>Original Amount</a:t>
            </a:r>
            <a:r>
              <a:rPr lang="en-AU" dirty="0"/>
              <a:t> – the original amount that must be repaid (written on the ‘face’ of the bond)</a:t>
            </a:r>
          </a:p>
          <a:p>
            <a:r>
              <a:rPr lang="en-AU" dirty="0">
                <a:solidFill>
                  <a:srgbClr val="00B0F0"/>
                </a:solidFill>
              </a:rPr>
              <a:t>Interest</a:t>
            </a:r>
            <a:r>
              <a:rPr lang="en-AU" dirty="0"/>
              <a:t>– the interest rate of the bond paid per period</a:t>
            </a:r>
          </a:p>
          <a:p>
            <a:pPr lvl="1"/>
            <a:r>
              <a:rPr lang="en-AU" dirty="0"/>
              <a:t>The </a:t>
            </a:r>
            <a:r>
              <a:rPr lang="en-AU" dirty="0">
                <a:solidFill>
                  <a:srgbClr val="00B0F0"/>
                </a:solidFill>
              </a:rPr>
              <a:t>interest rate is fixed</a:t>
            </a:r>
            <a:r>
              <a:rPr lang="en-AU" dirty="0"/>
              <a:t>! </a:t>
            </a:r>
          </a:p>
          <a:p>
            <a:r>
              <a:rPr lang="en-AU" b="1" dirty="0"/>
              <a:t>Bonds have a lifetime </a:t>
            </a:r>
            <a:r>
              <a:rPr lang="en-AU" dirty="0"/>
              <a:t>depending on the type of bond. </a:t>
            </a:r>
          </a:p>
          <a:p>
            <a:pPr lvl="1"/>
            <a:r>
              <a:rPr lang="en-AU" dirty="0" err="1"/>
              <a:t>Eg</a:t>
            </a:r>
            <a:r>
              <a:rPr lang="en-AU" dirty="0"/>
              <a:t>. A 10 year bond pays interest for 10 years.</a:t>
            </a:r>
          </a:p>
        </p:txBody>
      </p:sp>
      <p:sp>
        <p:nvSpPr>
          <p:cNvPr id="4" name="Curved Right Arrow 3"/>
          <p:cNvSpPr/>
          <p:nvPr/>
        </p:nvSpPr>
        <p:spPr>
          <a:xfrm rot="3802791" flipV="1">
            <a:off x="8323897" y="127180"/>
            <a:ext cx="416560" cy="24482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5" name="Curved Right Arrow 4"/>
          <p:cNvSpPr/>
          <p:nvPr/>
        </p:nvSpPr>
        <p:spPr>
          <a:xfrm rot="14661549" flipV="1">
            <a:off x="8901505" y="1788951"/>
            <a:ext cx="416560" cy="234413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6" name="TextBox 5"/>
          <p:cNvSpPr txBox="1"/>
          <p:nvPr/>
        </p:nvSpPr>
        <p:spPr>
          <a:xfrm>
            <a:off x="6621819" y="5070025"/>
            <a:ext cx="5374640" cy="1200329"/>
          </a:xfrm>
          <a:prstGeom prst="rect">
            <a:avLst/>
          </a:prstGeom>
          <a:noFill/>
        </p:spPr>
        <p:txBody>
          <a:bodyPr wrap="square" rtlCol="0">
            <a:spAutoFit/>
          </a:bodyPr>
          <a:lstStyle/>
          <a:p>
            <a:r>
              <a:rPr lang="en-AU" dirty="0"/>
              <a:t>An </a:t>
            </a:r>
            <a:r>
              <a:rPr lang="en-AU" dirty="0">
                <a:solidFill>
                  <a:srgbClr val="00B0F0"/>
                </a:solidFill>
              </a:rPr>
              <a:t>individual who buys a bond</a:t>
            </a:r>
            <a:r>
              <a:rPr lang="en-AU" dirty="0"/>
              <a:t>, for an original amount receives a </a:t>
            </a:r>
            <a:r>
              <a:rPr lang="en-AU" dirty="0">
                <a:solidFill>
                  <a:srgbClr val="00B0F0"/>
                </a:solidFill>
              </a:rPr>
              <a:t>certificate</a:t>
            </a:r>
            <a:r>
              <a:rPr lang="en-AU" dirty="0"/>
              <a:t> that </a:t>
            </a:r>
            <a:r>
              <a:rPr lang="en-AU" dirty="0">
                <a:solidFill>
                  <a:srgbClr val="00B0F0"/>
                </a:solidFill>
              </a:rPr>
              <a:t>entitles them to be paid back the principal + interest</a:t>
            </a:r>
            <a:r>
              <a:rPr lang="en-AU" dirty="0"/>
              <a:t>. The size of these regular payments is the coupon rate. </a:t>
            </a:r>
          </a:p>
        </p:txBody>
      </p:sp>
      <p:pic>
        <p:nvPicPr>
          <p:cNvPr id="7" name="Picture 6"/>
          <p:cNvPicPr>
            <a:picLocks noChangeAspect="1"/>
          </p:cNvPicPr>
          <p:nvPr/>
        </p:nvPicPr>
        <p:blipFill>
          <a:blip r:embed="rId3"/>
          <a:stretch>
            <a:fillRect/>
          </a:stretch>
        </p:blipFill>
        <p:spPr>
          <a:xfrm>
            <a:off x="5867534" y="1761682"/>
            <a:ext cx="1393739" cy="2504965"/>
          </a:xfrm>
          <a:prstGeom prst="rect">
            <a:avLst/>
          </a:prstGeom>
        </p:spPr>
      </p:pic>
      <p:sp>
        <p:nvSpPr>
          <p:cNvPr id="10" name="TextBox 9"/>
          <p:cNvSpPr txBox="1"/>
          <p:nvPr/>
        </p:nvSpPr>
        <p:spPr>
          <a:xfrm>
            <a:off x="330200" y="4500880"/>
            <a:ext cx="3540760" cy="2246769"/>
          </a:xfrm>
          <a:prstGeom prst="rect">
            <a:avLst/>
          </a:prstGeom>
          <a:solidFill>
            <a:schemeClr val="accent6">
              <a:lumMod val="20000"/>
              <a:lumOff val="80000"/>
            </a:schemeClr>
          </a:solidFill>
        </p:spPr>
        <p:txBody>
          <a:bodyPr wrap="square" rtlCol="0">
            <a:spAutoFit/>
          </a:bodyPr>
          <a:lstStyle/>
          <a:p>
            <a:r>
              <a:rPr lang="en-AU" sz="1400" b="1" dirty="0"/>
              <a:t>Types of Bonds</a:t>
            </a:r>
          </a:p>
          <a:p>
            <a:pPr marL="285750" indent="-285750">
              <a:buFont typeface="Arial" panose="020B0604020202020204" pitchFamily="34" charset="0"/>
              <a:buChar char="•"/>
            </a:pPr>
            <a:r>
              <a:rPr lang="en-AU" sz="1400" dirty="0"/>
              <a:t>Treasuries – US Government Bonds</a:t>
            </a:r>
          </a:p>
          <a:p>
            <a:pPr marL="742950" lvl="1" indent="-285750">
              <a:buFont typeface="Arial" panose="020B0604020202020204" pitchFamily="34" charset="0"/>
              <a:buChar char="•"/>
            </a:pPr>
            <a:r>
              <a:rPr lang="en-AU" sz="1400" dirty="0"/>
              <a:t>Bonds – 10 </a:t>
            </a:r>
            <a:r>
              <a:rPr lang="en-AU" sz="1400" dirty="0" err="1"/>
              <a:t>yrs</a:t>
            </a:r>
            <a:r>
              <a:rPr lang="en-AU" sz="1400" dirty="0"/>
              <a:t> +</a:t>
            </a:r>
          </a:p>
          <a:p>
            <a:pPr marL="742950" lvl="1" indent="-285750">
              <a:buFont typeface="Arial" panose="020B0604020202020204" pitchFamily="34" charset="0"/>
              <a:buChar char="•"/>
            </a:pPr>
            <a:r>
              <a:rPr lang="en-AU" sz="1400" dirty="0"/>
              <a:t>Notes – 2 to 10 years</a:t>
            </a:r>
          </a:p>
          <a:p>
            <a:pPr marL="742950" lvl="1" indent="-285750">
              <a:buFont typeface="Arial" panose="020B0604020202020204" pitchFamily="34" charset="0"/>
              <a:buChar char="•"/>
            </a:pPr>
            <a:r>
              <a:rPr lang="en-AU" sz="1400" dirty="0"/>
              <a:t>Bills – 1 year or less</a:t>
            </a:r>
          </a:p>
          <a:p>
            <a:pPr marL="285750" indent="-285750">
              <a:buFont typeface="Arial" panose="020B0604020202020204" pitchFamily="34" charset="0"/>
              <a:buChar char="•"/>
            </a:pPr>
            <a:r>
              <a:rPr lang="en-AU" sz="1400" dirty="0"/>
              <a:t>Corporate Bonds</a:t>
            </a:r>
          </a:p>
          <a:p>
            <a:r>
              <a:rPr lang="en-AU" sz="1400" b="1" dirty="0"/>
              <a:t>Bond Ratings:</a:t>
            </a:r>
          </a:p>
          <a:p>
            <a:pPr marL="742950" lvl="1" indent="-285750">
              <a:buFont typeface="Arial" panose="020B0604020202020204" pitchFamily="34" charset="0"/>
              <a:buChar char="•"/>
            </a:pPr>
            <a:r>
              <a:rPr lang="en-AU" sz="1400" dirty="0"/>
              <a:t>AAA – best</a:t>
            </a:r>
          </a:p>
          <a:p>
            <a:pPr marL="742950" lvl="1" indent="-285750">
              <a:buFont typeface="Arial" panose="020B0604020202020204" pitchFamily="34" charset="0"/>
              <a:buChar char="•"/>
            </a:pPr>
            <a:r>
              <a:rPr lang="en-AU" sz="1400" dirty="0"/>
              <a:t>BBB – medium risk</a:t>
            </a:r>
          </a:p>
          <a:p>
            <a:pPr marL="742950" lvl="1" indent="-285750">
              <a:buFont typeface="Arial" panose="020B0604020202020204" pitchFamily="34" charset="0"/>
              <a:buChar char="•"/>
            </a:pPr>
            <a:r>
              <a:rPr lang="en-AU" sz="1400" dirty="0"/>
              <a:t>Bb or lower – high risk ‘junk’ bond</a:t>
            </a:r>
          </a:p>
        </p:txBody>
      </p:sp>
      <p:pic>
        <p:nvPicPr>
          <p:cNvPr id="11" name="Picture 10"/>
          <p:cNvPicPr>
            <a:picLocks noChangeAspect="1"/>
          </p:cNvPicPr>
          <p:nvPr/>
        </p:nvPicPr>
        <p:blipFill>
          <a:blip r:embed="rId4"/>
          <a:stretch>
            <a:fillRect/>
          </a:stretch>
        </p:blipFill>
        <p:spPr>
          <a:xfrm>
            <a:off x="8254071" y="2138455"/>
            <a:ext cx="1388941" cy="858401"/>
          </a:xfrm>
          <a:prstGeom prst="rect">
            <a:avLst/>
          </a:prstGeom>
        </p:spPr>
      </p:pic>
      <p:sp>
        <p:nvSpPr>
          <p:cNvPr id="12" name="Curved Right Arrow 11"/>
          <p:cNvSpPr/>
          <p:nvPr/>
        </p:nvSpPr>
        <p:spPr>
          <a:xfrm rot="14661549" flipV="1">
            <a:off x="9176589" y="2186330"/>
            <a:ext cx="416560" cy="2916820"/>
          </a:xfrm>
          <a:prstGeom prst="curv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13" name="Picture 12"/>
          <p:cNvPicPr>
            <a:picLocks noChangeAspect="1"/>
          </p:cNvPicPr>
          <p:nvPr/>
        </p:nvPicPr>
        <p:blipFill>
          <a:blip r:embed="rId5"/>
          <a:stretch>
            <a:fillRect/>
          </a:stretch>
        </p:blipFill>
        <p:spPr>
          <a:xfrm>
            <a:off x="7943455" y="276202"/>
            <a:ext cx="1166330" cy="667160"/>
          </a:xfrm>
          <a:prstGeom prst="rect">
            <a:avLst/>
          </a:prstGeom>
        </p:spPr>
      </p:pic>
      <p:sp>
        <p:nvSpPr>
          <p:cNvPr id="9" name="TextBox 8"/>
          <p:cNvSpPr txBox="1"/>
          <p:nvPr/>
        </p:nvSpPr>
        <p:spPr>
          <a:xfrm>
            <a:off x="7559942" y="644525"/>
            <a:ext cx="1944469" cy="646331"/>
          </a:xfrm>
          <a:prstGeom prst="rect">
            <a:avLst/>
          </a:prstGeom>
          <a:noFill/>
        </p:spPr>
        <p:txBody>
          <a:bodyPr wrap="square" rtlCol="0">
            <a:spAutoFit/>
          </a:bodyPr>
          <a:lstStyle/>
          <a:p>
            <a:r>
              <a:rPr lang="en-AU" dirty="0"/>
              <a:t>Original Amount</a:t>
            </a:r>
          </a:p>
          <a:p>
            <a:r>
              <a:rPr lang="en-AU" dirty="0" err="1"/>
              <a:t>Eg</a:t>
            </a:r>
            <a:r>
              <a:rPr lang="en-AU" dirty="0"/>
              <a:t>. $1000</a:t>
            </a:r>
          </a:p>
        </p:txBody>
      </p:sp>
      <p:sp>
        <p:nvSpPr>
          <p:cNvPr id="15" name="TextBox 14"/>
          <p:cNvSpPr txBox="1"/>
          <p:nvPr/>
        </p:nvSpPr>
        <p:spPr>
          <a:xfrm>
            <a:off x="9719844" y="3512906"/>
            <a:ext cx="1944469" cy="1477328"/>
          </a:xfrm>
          <a:prstGeom prst="rect">
            <a:avLst/>
          </a:prstGeom>
          <a:noFill/>
        </p:spPr>
        <p:txBody>
          <a:bodyPr wrap="square" rtlCol="0">
            <a:spAutoFit/>
          </a:bodyPr>
          <a:lstStyle/>
          <a:p>
            <a:r>
              <a:rPr lang="en-AU" dirty="0"/>
              <a:t>Pays back the principal $1000 + regular interest payments (coupon rate)</a:t>
            </a:r>
          </a:p>
        </p:txBody>
      </p:sp>
      <p:sp>
        <p:nvSpPr>
          <p:cNvPr id="16" name="TextBox 15"/>
          <p:cNvSpPr txBox="1"/>
          <p:nvPr/>
        </p:nvSpPr>
        <p:spPr>
          <a:xfrm>
            <a:off x="10635810" y="2712720"/>
            <a:ext cx="1360649" cy="646331"/>
          </a:xfrm>
          <a:prstGeom prst="rect">
            <a:avLst/>
          </a:prstGeom>
          <a:noFill/>
        </p:spPr>
        <p:txBody>
          <a:bodyPr wrap="square" rtlCol="0">
            <a:spAutoFit/>
          </a:bodyPr>
          <a:lstStyle/>
          <a:p>
            <a:r>
              <a:rPr lang="en-AU" b="1" dirty="0"/>
              <a:t>Bond seller / Borrower</a:t>
            </a:r>
          </a:p>
        </p:txBody>
      </p:sp>
      <p:sp>
        <p:nvSpPr>
          <p:cNvPr id="17" name="TextBox 16"/>
          <p:cNvSpPr txBox="1"/>
          <p:nvPr/>
        </p:nvSpPr>
        <p:spPr>
          <a:xfrm>
            <a:off x="5828589" y="4291466"/>
            <a:ext cx="1360649" cy="646331"/>
          </a:xfrm>
          <a:prstGeom prst="rect">
            <a:avLst/>
          </a:prstGeom>
          <a:noFill/>
        </p:spPr>
        <p:txBody>
          <a:bodyPr wrap="square" rtlCol="0">
            <a:spAutoFit/>
          </a:bodyPr>
          <a:lstStyle/>
          <a:p>
            <a:r>
              <a:rPr lang="en-AU" b="1" dirty="0"/>
              <a:t>Bond buyer / Lender</a:t>
            </a:r>
          </a:p>
        </p:txBody>
      </p:sp>
      <p:sp>
        <p:nvSpPr>
          <p:cNvPr id="14" name="TextBox 13"/>
          <p:cNvSpPr txBox="1"/>
          <p:nvPr/>
        </p:nvSpPr>
        <p:spPr>
          <a:xfrm>
            <a:off x="3813544" y="5116433"/>
            <a:ext cx="2750859" cy="1631216"/>
          </a:xfrm>
          <a:prstGeom prst="rect">
            <a:avLst/>
          </a:prstGeom>
          <a:solidFill>
            <a:srgbClr val="FFFF00"/>
          </a:solidFill>
        </p:spPr>
        <p:txBody>
          <a:bodyPr wrap="square" rtlCol="0">
            <a:spAutoFit/>
          </a:bodyPr>
          <a:lstStyle/>
          <a:p>
            <a:r>
              <a:rPr lang="en-AU" sz="1600" b="1" dirty="0">
                <a:solidFill>
                  <a:srgbClr val="FF0000"/>
                </a:solidFill>
              </a:rPr>
              <a:t>Summary</a:t>
            </a:r>
          </a:p>
          <a:p>
            <a:r>
              <a:rPr lang="en-AU" sz="1400" dirty="0">
                <a:solidFill>
                  <a:srgbClr val="FF0000"/>
                </a:solidFill>
              </a:rPr>
              <a:t>Bonds are ‘certificates of repayment’</a:t>
            </a:r>
          </a:p>
          <a:p>
            <a:r>
              <a:rPr lang="en-AU" sz="1400" dirty="0">
                <a:solidFill>
                  <a:srgbClr val="FF0000"/>
                </a:solidFill>
              </a:rPr>
              <a:t>Bonds have a lifetime depending on the bond type. </a:t>
            </a:r>
          </a:p>
          <a:p>
            <a:r>
              <a:rPr lang="en-AU" sz="1400" dirty="0">
                <a:solidFill>
                  <a:srgbClr val="FF0000"/>
                </a:solidFill>
              </a:rPr>
              <a:t>Bond buyer = lender of money</a:t>
            </a:r>
          </a:p>
          <a:p>
            <a:r>
              <a:rPr lang="en-AU" sz="1400" dirty="0">
                <a:solidFill>
                  <a:srgbClr val="FF0000"/>
                </a:solidFill>
              </a:rPr>
              <a:t>Bond seller = borrower of money</a:t>
            </a:r>
          </a:p>
        </p:txBody>
      </p:sp>
      <p:pic>
        <p:nvPicPr>
          <p:cNvPr id="18" name="Picture 17"/>
          <p:cNvPicPr>
            <a:picLocks noChangeAspect="1"/>
          </p:cNvPicPr>
          <p:nvPr/>
        </p:nvPicPr>
        <p:blipFill>
          <a:blip r:embed="rId6"/>
          <a:stretch>
            <a:fillRect/>
          </a:stretch>
        </p:blipFill>
        <p:spPr>
          <a:xfrm>
            <a:off x="10789790" y="547514"/>
            <a:ext cx="1292966" cy="828502"/>
          </a:xfrm>
          <a:prstGeom prst="rect">
            <a:avLst/>
          </a:prstGeom>
        </p:spPr>
      </p:pic>
      <p:sp>
        <p:nvSpPr>
          <p:cNvPr id="19" name="TextBox 18"/>
          <p:cNvSpPr txBox="1"/>
          <p:nvPr/>
        </p:nvSpPr>
        <p:spPr>
          <a:xfrm>
            <a:off x="10884877" y="1437640"/>
            <a:ext cx="1111582" cy="461665"/>
          </a:xfrm>
          <a:prstGeom prst="rect">
            <a:avLst/>
          </a:prstGeom>
          <a:noFill/>
        </p:spPr>
        <p:txBody>
          <a:bodyPr wrap="square" rtlCol="0">
            <a:spAutoFit/>
          </a:bodyPr>
          <a:lstStyle/>
          <a:p>
            <a:r>
              <a:rPr lang="en-US" sz="1200" dirty="0"/>
              <a:t>Often the government</a:t>
            </a:r>
          </a:p>
        </p:txBody>
      </p:sp>
    </p:spTree>
    <p:extLst>
      <p:ext uri="{BB962C8B-B14F-4D97-AF65-F5344CB8AC3E}">
        <p14:creationId xmlns:p14="http://schemas.microsoft.com/office/powerpoint/2010/main" val="287862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P spid="9" grpId="0"/>
      <p:bldP spid="15" grpId="0"/>
      <p:bldP spid="16" grpId="0"/>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r>
              <a:rPr lang="en-AU" dirty="0"/>
              <a:t>You buy a Government Treasury Bond for $1000 which will pay interest for 10 years. Are you the ‘borrower’ or ‘lender’ in this situation?</a:t>
            </a:r>
          </a:p>
          <a:p>
            <a:r>
              <a:rPr lang="en-AU" dirty="0">
                <a:solidFill>
                  <a:srgbClr val="FF0000"/>
                </a:solidFill>
              </a:rPr>
              <a:t>You are the lender because the government will pay back the principal = $1000 plus interest over time.</a:t>
            </a:r>
          </a:p>
        </p:txBody>
      </p:sp>
    </p:spTree>
    <p:extLst>
      <p:ext uri="{BB962C8B-B14F-4D97-AF65-F5344CB8AC3E}">
        <p14:creationId xmlns:p14="http://schemas.microsoft.com/office/powerpoint/2010/main" val="374611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5350844" cy="982412"/>
          </a:xfrm>
        </p:spPr>
        <p:txBody>
          <a:bodyPr>
            <a:normAutofit fontScale="90000"/>
          </a:bodyPr>
          <a:lstStyle/>
          <a:p>
            <a:r>
              <a:rPr lang="en-AU" dirty="0"/>
              <a:t>Some Other Financial Assets</a:t>
            </a:r>
          </a:p>
        </p:txBody>
      </p:sp>
      <p:sp>
        <p:nvSpPr>
          <p:cNvPr id="3" name="Content Placeholder 2"/>
          <p:cNvSpPr>
            <a:spLocks noGrp="1"/>
          </p:cNvSpPr>
          <p:nvPr>
            <p:ph idx="1"/>
          </p:nvPr>
        </p:nvSpPr>
        <p:spPr>
          <a:xfrm>
            <a:off x="424313" y="1690688"/>
            <a:ext cx="6582879" cy="4351338"/>
          </a:xfrm>
        </p:spPr>
        <p:txBody>
          <a:bodyPr>
            <a:normAutofit fontScale="62500" lnSpcReduction="20000"/>
          </a:bodyPr>
          <a:lstStyle/>
          <a:p>
            <a:pPr>
              <a:buFont typeface="Wingdings" panose="05000000000000000000" pitchFamily="2" charset="2"/>
              <a:buChar char="Ø"/>
            </a:pPr>
            <a:r>
              <a:rPr lang="en-AU" dirty="0">
                <a:solidFill>
                  <a:srgbClr val="00B0F0"/>
                </a:solidFill>
              </a:rPr>
              <a:t>Money – cash, bank account funds – </a:t>
            </a:r>
            <a:r>
              <a:rPr lang="en-AU" dirty="0"/>
              <a:t>no list of financial assets is complete without money! We can use money to buy the things we need! </a:t>
            </a:r>
          </a:p>
          <a:p>
            <a:pPr>
              <a:buFont typeface="Wingdings" panose="05000000000000000000" pitchFamily="2" charset="2"/>
              <a:buChar char="Ø"/>
            </a:pPr>
            <a:r>
              <a:rPr lang="en-AU" dirty="0">
                <a:solidFill>
                  <a:srgbClr val="00B0F0"/>
                </a:solidFill>
              </a:rPr>
              <a:t>Loans</a:t>
            </a:r>
            <a:r>
              <a:rPr lang="en-AU" dirty="0"/>
              <a:t> – borrowing money which must be paid back with interest.</a:t>
            </a:r>
          </a:p>
          <a:p>
            <a:pPr lvl="1"/>
            <a:r>
              <a:rPr lang="en-AU" dirty="0"/>
              <a:t>Just like bonds, it is debt that will be paid back. </a:t>
            </a:r>
          </a:p>
          <a:p>
            <a:pPr lvl="1">
              <a:buFont typeface="Wingdings" panose="05000000000000000000" pitchFamily="2" charset="2"/>
              <a:buChar char="Ø"/>
            </a:pPr>
            <a:r>
              <a:rPr lang="en-AU" dirty="0">
                <a:solidFill>
                  <a:srgbClr val="00B0F0"/>
                </a:solidFill>
              </a:rPr>
              <a:t>Mortgage</a:t>
            </a:r>
          </a:p>
          <a:p>
            <a:pPr lvl="2"/>
            <a:r>
              <a:rPr lang="en-AU" dirty="0"/>
              <a:t>This is a loan for people to buy a house. It is therefore usually a very long term loan. </a:t>
            </a:r>
          </a:p>
          <a:p>
            <a:pPr>
              <a:buFont typeface="Wingdings" panose="05000000000000000000" pitchFamily="2" charset="2"/>
              <a:buChar char="Ø"/>
            </a:pPr>
            <a:r>
              <a:rPr lang="en-AU" dirty="0">
                <a:solidFill>
                  <a:srgbClr val="00B0F0"/>
                </a:solidFill>
              </a:rPr>
              <a:t>Certificates of Deposit </a:t>
            </a:r>
            <a:r>
              <a:rPr lang="en-AU" dirty="0"/>
              <a:t>– this is similar to you depositing money in the bank but is more long term. It pays a higher interest but you can’t touch the money until the end of the period or you give up the interest.</a:t>
            </a:r>
          </a:p>
          <a:p>
            <a:pPr>
              <a:buFont typeface="Wingdings" panose="05000000000000000000" pitchFamily="2" charset="2"/>
              <a:buChar char="Ø"/>
            </a:pPr>
            <a:r>
              <a:rPr lang="en-AU" dirty="0">
                <a:solidFill>
                  <a:srgbClr val="00B0F0"/>
                </a:solidFill>
              </a:rPr>
              <a:t>Money Market Funds</a:t>
            </a:r>
          </a:p>
          <a:p>
            <a:pPr lvl="1"/>
            <a:r>
              <a:rPr lang="en-AU" dirty="0"/>
              <a:t>These are where many individuals give money to professionals who invest it for you. Hopefully they will be able to grow your money. </a:t>
            </a:r>
          </a:p>
          <a:p>
            <a:pPr lvl="2"/>
            <a:r>
              <a:rPr lang="en-AU" dirty="0"/>
              <a:t>Mutual Funds</a:t>
            </a:r>
          </a:p>
          <a:p>
            <a:pPr lvl="2"/>
            <a:r>
              <a:rPr lang="en-AU" dirty="0"/>
              <a:t>Pension / Retirement funds</a:t>
            </a:r>
          </a:p>
          <a:p>
            <a:pPr lvl="1"/>
            <a:endParaRPr lang="en-AU" dirty="0"/>
          </a:p>
        </p:txBody>
      </p:sp>
      <p:pic>
        <p:nvPicPr>
          <p:cNvPr id="4" name="Picture 3"/>
          <p:cNvPicPr>
            <a:picLocks noChangeAspect="1"/>
          </p:cNvPicPr>
          <p:nvPr/>
        </p:nvPicPr>
        <p:blipFill>
          <a:blip r:embed="rId2"/>
          <a:stretch>
            <a:fillRect/>
          </a:stretch>
        </p:blipFill>
        <p:spPr>
          <a:xfrm>
            <a:off x="7007192" y="581630"/>
            <a:ext cx="3098799" cy="1967737"/>
          </a:xfrm>
          <a:prstGeom prst="rect">
            <a:avLst/>
          </a:prstGeom>
        </p:spPr>
      </p:pic>
      <p:pic>
        <p:nvPicPr>
          <p:cNvPr id="5" name="Picture 4"/>
          <p:cNvPicPr>
            <a:picLocks noChangeAspect="1"/>
          </p:cNvPicPr>
          <p:nvPr/>
        </p:nvPicPr>
        <p:blipFill>
          <a:blip r:embed="rId3"/>
          <a:stretch>
            <a:fillRect/>
          </a:stretch>
        </p:blipFill>
        <p:spPr>
          <a:xfrm>
            <a:off x="7137168" y="2817497"/>
            <a:ext cx="2838846" cy="1505160"/>
          </a:xfrm>
          <a:prstGeom prst="rect">
            <a:avLst/>
          </a:prstGeom>
        </p:spPr>
      </p:pic>
      <p:pic>
        <p:nvPicPr>
          <p:cNvPr id="6" name="Picture 5"/>
          <p:cNvPicPr>
            <a:picLocks noChangeAspect="1"/>
          </p:cNvPicPr>
          <p:nvPr/>
        </p:nvPicPr>
        <p:blipFill>
          <a:blip r:embed="rId4"/>
          <a:stretch>
            <a:fillRect/>
          </a:stretch>
        </p:blipFill>
        <p:spPr>
          <a:xfrm>
            <a:off x="7007192" y="4482632"/>
            <a:ext cx="4057326" cy="2252465"/>
          </a:xfrm>
          <a:prstGeom prst="rect">
            <a:avLst/>
          </a:prstGeom>
        </p:spPr>
      </p:pic>
      <p:sp>
        <p:nvSpPr>
          <p:cNvPr id="7" name="TextBox 6"/>
          <p:cNvSpPr txBox="1"/>
          <p:nvPr/>
        </p:nvSpPr>
        <p:spPr>
          <a:xfrm>
            <a:off x="10105991" y="1530417"/>
            <a:ext cx="1954464" cy="3046988"/>
          </a:xfrm>
          <a:prstGeom prst="rect">
            <a:avLst/>
          </a:prstGeom>
          <a:solidFill>
            <a:srgbClr val="FFFF00"/>
          </a:solidFill>
        </p:spPr>
        <p:txBody>
          <a:bodyPr wrap="square" rtlCol="0">
            <a:spAutoFit/>
          </a:bodyPr>
          <a:lstStyle/>
          <a:p>
            <a:r>
              <a:rPr lang="en-AU" sz="1600" dirty="0">
                <a:solidFill>
                  <a:srgbClr val="FF0000"/>
                </a:solidFill>
              </a:rPr>
              <a:t>Summary</a:t>
            </a:r>
          </a:p>
          <a:p>
            <a:r>
              <a:rPr lang="en-AU" sz="1600" b="1" dirty="0">
                <a:solidFill>
                  <a:srgbClr val="FF0000"/>
                </a:solidFill>
              </a:rPr>
              <a:t>Money! – </a:t>
            </a:r>
            <a:r>
              <a:rPr lang="en-AU" sz="1600" dirty="0">
                <a:solidFill>
                  <a:srgbClr val="FF0000"/>
                </a:solidFill>
              </a:rPr>
              <a:t>used to buy things. </a:t>
            </a:r>
          </a:p>
          <a:p>
            <a:r>
              <a:rPr lang="en-AU" sz="1600" b="1" dirty="0">
                <a:solidFill>
                  <a:srgbClr val="FF0000"/>
                </a:solidFill>
              </a:rPr>
              <a:t>Loans</a:t>
            </a:r>
            <a:r>
              <a:rPr lang="en-AU" sz="1600" dirty="0">
                <a:solidFill>
                  <a:srgbClr val="FF0000"/>
                </a:solidFill>
              </a:rPr>
              <a:t> – money that must be paid back</a:t>
            </a:r>
          </a:p>
          <a:p>
            <a:r>
              <a:rPr lang="en-AU" sz="1600" b="1" dirty="0">
                <a:solidFill>
                  <a:srgbClr val="FF0000"/>
                </a:solidFill>
              </a:rPr>
              <a:t>Certificate of Deposit – </a:t>
            </a:r>
            <a:r>
              <a:rPr lang="en-AU" sz="1600" dirty="0">
                <a:solidFill>
                  <a:srgbClr val="FF0000"/>
                </a:solidFill>
              </a:rPr>
              <a:t>long term bank account that pays high interest. </a:t>
            </a:r>
            <a:r>
              <a:rPr lang="en-AU" sz="1600" b="1" dirty="0">
                <a:solidFill>
                  <a:srgbClr val="FF0000"/>
                </a:solidFill>
              </a:rPr>
              <a:t>Managed funds </a:t>
            </a:r>
            <a:r>
              <a:rPr lang="en-AU" sz="1600" dirty="0">
                <a:solidFill>
                  <a:srgbClr val="FF0000"/>
                </a:solidFill>
              </a:rPr>
              <a:t>- professionals invest your money for you</a:t>
            </a:r>
          </a:p>
        </p:txBody>
      </p:sp>
    </p:spTree>
    <p:extLst>
      <p:ext uri="{BB962C8B-B14F-4D97-AF65-F5344CB8AC3E}">
        <p14:creationId xmlns:p14="http://schemas.microsoft.com/office/powerpoint/2010/main" val="186418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a:xfrm>
            <a:off x="8619066" y="1825625"/>
            <a:ext cx="2734733" cy="4351338"/>
          </a:xfrm>
        </p:spPr>
        <p:txBody>
          <a:bodyPr>
            <a:normAutofit fontScale="92500" lnSpcReduction="20000"/>
          </a:bodyPr>
          <a:lstStyle/>
          <a:p>
            <a:r>
              <a:rPr lang="en-AU" dirty="0"/>
              <a:t>A certificate of deposit is a ‘certificate’ that you receive when you keep money in a bank for a long time. </a:t>
            </a:r>
          </a:p>
          <a:p>
            <a:r>
              <a:rPr lang="en-AU" dirty="0"/>
              <a:t>You receive more interest than your usual bank account but are not allowed to touch the money. </a:t>
            </a:r>
          </a:p>
        </p:txBody>
      </p:sp>
      <p:pic>
        <p:nvPicPr>
          <p:cNvPr id="4" name="Picture 3"/>
          <p:cNvPicPr>
            <a:picLocks noChangeAspect="1"/>
          </p:cNvPicPr>
          <p:nvPr/>
        </p:nvPicPr>
        <p:blipFill>
          <a:blip r:embed="rId2"/>
          <a:stretch>
            <a:fillRect/>
          </a:stretch>
        </p:blipFill>
        <p:spPr>
          <a:xfrm>
            <a:off x="1072267" y="365125"/>
            <a:ext cx="7401958" cy="5125165"/>
          </a:xfrm>
          <a:prstGeom prst="rect">
            <a:avLst/>
          </a:prstGeom>
        </p:spPr>
      </p:pic>
    </p:spTree>
    <p:extLst>
      <p:ext uri="{BB962C8B-B14F-4D97-AF65-F5344CB8AC3E}">
        <p14:creationId xmlns:p14="http://schemas.microsoft.com/office/powerpoint/2010/main" val="33244684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389" y="105509"/>
            <a:ext cx="10515600" cy="907504"/>
          </a:xfrm>
        </p:spPr>
        <p:txBody>
          <a:bodyPr/>
          <a:lstStyle/>
          <a:p>
            <a:r>
              <a:rPr lang="en-AU" dirty="0"/>
              <a:t>Term - Securities</a:t>
            </a:r>
          </a:p>
        </p:txBody>
      </p:sp>
      <p:sp>
        <p:nvSpPr>
          <p:cNvPr id="3" name="Content Placeholder 2"/>
          <p:cNvSpPr>
            <a:spLocks noGrp="1"/>
          </p:cNvSpPr>
          <p:nvPr>
            <p:ph idx="1"/>
          </p:nvPr>
        </p:nvSpPr>
        <p:spPr>
          <a:xfrm>
            <a:off x="215153" y="824753"/>
            <a:ext cx="7261411" cy="1255060"/>
          </a:xfrm>
        </p:spPr>
        <p:txBody>
          <a:bodyPr>
            <a:normAutofit fontScale="62500" lnSpcReduction="20000"/>
          </a:bodyPr>
          <a:lstStyle/>
          <a:p>
            <a:r>
              <a:rPr lang="en-AU" dirty="0"/>
              <a:t>It is an official term that is used to describe financial assets.</a:t>
            </a:r>
          </a:p>
          <a:p>
            <a:r>
              <a:rPr lang="en-AU" dirty="0"/>
              <a:t>When you purchase a </a:t>
            </a:r>
            <a:r>
              <a:rPr lang="en-AU" dirty="0">
                <a:solidFill>
                  <a:srgbClr val="00B0F0"/>
                </a:solidFill>
              </a:rPr>
              <a:t>security</a:t>
            </a:r>
            <a:r>
              <a:rPr lang="en-AU" dirty="0"/>
              <a:t>, you are essentially purchasing a </a:t>
            </a:r>
            <a:r>
              <a:rPr lang="en-AU" dirty="0">
                <a:solidFill>
                  <a:srgbClr val="00B0F0"/>
                </a:solidFill>
              </a:rPr>
              <a:t>certificate that says </a:t>
            </a:r>
            <a:r>
              <a:rPr lang="en-AU" dirty="0"/>
              <a:t>that the </a:t>
            </a:r>
            <a:r>
              <a:rPr lang="en-AU" dirty="0">
                <a:solidFill>
                  <a:srgbClr val="00B0F0"/>
                </a:solidFill>
              </a:rPr>
              <a:t>financial asset belongs to you</a:t>
            </a:r>
            <a:r>
              <a:rPr lang="en-AU" dirty="0"/>
              <a:t>.</a:t>
            </a:r>
          </a:p>
          <a:p>
            <a:pPr lvl="1"/>
            <a:r>
              <a:rPr lang="en-AU" dirty="0"/>
              <a:t>In the past this would have always been a very hard to copy, physical certificate but nowadays is often a digital copy.</a:t>
            </a:r>
          </a:p>
        </p:txBody>
      </p:sp>
      <p:pic>
        <p:nvPicPr>
          <p:cNvPr id="7" name="Picture 6"/>
          <p:cNvPicPr>
            <a:picLocks noChangeAspect="1"/>
          </p:cNvPicPr>
          <p:nvPr/>
        </p:nvPicPr>
        <p:blipFill>
          <a:blip r:embed="rId2"/>
          <a:stretch>
            <a:fillRect/>
          </a:stretch>
        </p:blipFill>
        <p:spPr>
          <a:xfrm>
            <a:off x="2322981" y="2093011"/>
            <a:ext cx="7972612" cy="4469154"/>
          </a:xfrm>
          <a:prstGeom prst="rect">
            <a:avLst/>
          </a:prstGeom>
        </p:spPr>
      </p:pic>
      <p:sp>
        <p:nvSpPr>
          <p:cNvPr id="4" name="TextBox 3"/>
          <p:cNvSpPr txBox="1"/>
          <p:nvPr/>
        </p:nvSpPr>
        <p:spPr>
          <a:xfrm>
            <a:off x="7562937" y="173438"/>
            <a:ext cx="4328746" cy="1200329"/>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The term ‘security’ is often used to describe a financial asset. This can be used for many different financial assets. </a:t>
            </a:r>
          </a:p>
        </p:txBody>
      </p:sp>
    </p:spTree>
    <p:extLst>
      <p:ext uri="{BB962C8B-B14F-4D97-AF65-F5344CB8AC3E}">
        <p14:creationId xmlns:p14="http://schemas.microsoft.com/office/powerpoint/2010/main" val="28131555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62500" lnSpcReduction="20000"/>
          </a:bodyPr>
          <a:lstStyle/>
          <a:p>
            <a:r>
              <a:rPr lang="en-US" dirty="0"/>
              <a:t>What are the two most common financial assets we have looked at? Which of these pay interest?</a:t>
            </a:r>
          </a:p>
          <a:p>
            <a:r>
              <a:rPr lang="en-US" dirty="0">
                <a:solidFill>
                  <a:srgbClr val="FF0000"/>
                </a:solidFill>
              </a:rPr>
              <a:t>Bonds – pays interest</a:t>
            </a:r>
          </a:p>
          <a:p>
            <a:r>
              <a:rPr lang="en-US" dirty="0">
                <a:solidFill>
                  <a:srgbClr val="FF0000"/>
                </a:solidFill>
              </a:rPr>
              <a:t>Stocks/shares – pays a share of profit called dividends.</a:t>
            </a:r>
          </a:p>
          <a:p>
            <a:r>
              <a:rPr lang="en-US" dirty="0"/>
              <a:t>What are some other financial assets?</a:t>
            </a:r>
          </a:p>
          <a:p>
            <a:r>
              <a:rPr lang="en-US" dirty="0">
                <a:solidFill>
                  <a:srgbClr val="FF0000"/>
                </a:solidFill>
              </a:rPr>
              <a:t>Mutual funds – you give money to professionals who invest for you.</a:t>
            </a:r>
          </a:p>
          <a:p>
            <a:r>
              <a:rPr lang="en-US" dirty="0">
                <a:solidFill>
                  <a:srgbClr val="FF0000"/>
                </a:solidFill>
              </a:rPr>
              <a:t>Certificates of deposit – you save money in the bank for a longer period and get paid more interest.</a:t>
            </a:r>
          </a:p>
          <a:p>
            <a:r>
              <a:rPr lang="en-US" dirty="0">
                <a:solidFill>
                  <a:srgbClr val="FF0000"/>
                </a:solidFill>
              </a:rPr>
              <a:t>Cash</a:t>
            </a:r>
          </a:p>
          <a:p>
            <a:r>
              <a:rPr lang="en-US" dirty="0"/>
              <a:t>What is a certificate of deposit?</a:t>
            </a:r>
          </a:p>
          <a:p>
            <a:r>
              <a:rPr lang="en-US" dirty="0">
                <a:solidFill>
                  <a:srgbClr val="FF0000"/>
                </a:solidFill>
              </a:rPr>
              <a:t>It is a fancy way of saying: long term bank account. When you put your money in this account, you are given a certificate.</a:t>
            </a:r>
          </a:p>
          <a:p>
            <a:r>
              <a:rPr lang="en-US" dirty="0"/>
              <a:t>What is an advantage and a disadvantage of keeping your money in a certificate of deposit compared to a normal bank account?</a:t>
            </a:r>
          </a:p>
          <a:p>
            <a:r>
              <a:rPr lang="en-US" dirty="0">
                <a:solidFill>
                  <a:srgbClr val="FF0000"/>
                </a:solidFill>
              </a:rPr>
              <a:t>Advantage: you can earn more interest.</a:t>
            </a:r>
          </a:p>
          <a:p>
            <a:r>
              <a:rPr lang="en-US" dirty="0">
                <a:solidFill>
                  <a:srgbClr val="FF0000"/>
                </a:solidFill>
              </a:rPr>
              <a:t>Disadvantage: you cannot touch your money or you’ll give up the interest.</a:t>
            </a:r>
          </a:p>
          <a:p>
            <a:endParaRPr lang="en-US" dirty="0"/>
          </a:p>
        </p:txBody>
      </p:sp>
    </p:spTree>
    <p:extLst>
      <p:ext uri="{BB962C8B-B14F-4D97-AF65-F5344CB8AC3E}">
        <p14:creationId xmlns:p14="http://schemas.microsoft.com/office/powerpoint/2010/main" val="122189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4733" y="241517"/>
            <a:ext cx="10515600" cy="934994"/>
          </a:xfrm>
        </p:spPr>
        <p:txBody>
          <a:bodyPr/>
          <a:lstStyle/>
          <a:p>
            <a:r>
              <a:rPr lang="en-AU" dirty="0"/>
              <a:t>Roles of Money</a:t>
            </a:r>
          </a:p>
        </p:txBody>
      </p:sp>
      <p:sp>
        <p:nvSpPr>
          <p:cNvPr id="5" name="Content Placeholder 4"/>
          <p:cNvSpPr>
            <a:spLocks noGrp="1"/>
          </p:cNvSpPr>
          <p:nvPr>
            <p:ph idx="1"/>
          </p:nvPr>
        </p:nvSpPr>
        <p:spPr>
          <a:xfrm>
            <a:off x="194733" y="1176510"/>
            <a:ext cx="4977404" cy="3894253"/>
          </a:xfrm>
        </p:spPr>
        <p:txBody>
          <a:bodyPr>
            <a:normAutofit fontScale="62500" lnSpcReduction="20000"/>
          </a:bodyPr>
          <a:lstStyle/>
          <a:p>
            <a:pPr marL="0" indent="0">
              <a:buNone/>
            </a:pPr>
            <a:r>
              <a:rPr lang="en-AU" sz="5100" b="1" dirty="0"/>
              <a:t>Definition of Money</a:t>
            </a:r>
          </a:p>
          <a:p>
            <a:r>
              <a:rPr lang="en-AU" sz="4000" dirty="0"/>
              <a:t>Anything that </a:t>
            </a:r>
            <a:r>
              <a:rPr lang="en-AU" sz="4000" dirty="0">
                <a:solidFill>
                  <a:srgbClr val="00B0F0"/>
                </a:solidFill>
              </a:rPr>
              <a:t>can universally be used as a medium of exchange</a:t>
            </a:r>
            <a:r>
              <a:rPr lang="en-AU" sz="4000" dirty="0"/>
              <a:t>.</a:t>
            </a:r>
          </a:p>
          <a:p>
            <a:pPr marL="0" indent="0">
              <a:buNone/>
            </a:pPr>
            <a:r>
              <a:rPr lang="en-AU" sz="4000" b="1" dirty="0"/>
              <a:t>Roles of Money</a:t>
            </a:r>
          </a:p>
          <a:p>
            <a:pPr>
              <a:buFont typeface="Wingdings" panose="05000000000000000000" pitchFamily="2" charset="2"/>
              <a:buChar char="q"/>
            </a:pPr>
            <a:r>
              <a:rPr lang="en-AU" sz="4000" dirty="0">
                <a:solidFill>
                  <a:srgbClr val="00B0F0"/>
                </a:solidFill>
              </a:rPr>
              <a:t>Medium of Exchange </a:t>
            </a:r>
            <a:r>
              <a:rPr lang="en-AU" sz="4000" dirty="0"/>
              <a:t>– used to buy goods and services</a:t>
            </a:r>
          </a:p>
          <a:p>
            <a:pPr>
              <a:buFont typeface="Wingdings" panose="05000000000000000000" pitchFamily="2" charset="2"/>
              <a:buChar char="q"/>
            </a:pPr>
            <a:r>
              <a:rPr lang="en-AU" sz="4000" dirty="0">
                <a:solidFill>
                  <a:srgbClr val="00B0F0"/>
                </a:solidFill>
              </a:rPr>
              <a:t>Store of Value </a:t>
            </a:r>
            <a:r>
              <a:rPr lang="en-AU" sz="4000" dirty="0"/>
              <a:t>– we can hold money and spend it in the future.</a:t>
            </a:r>
          </a:p>
          <a:p>
            <a:pPr>
              <a:buFont typeface="Wingdings" panose="05000000000000000000" pitchFamily="2" charset="2"/>
              <a:buChar char="q"/>
            </a:pPr>
            <a:r>
              <a:rPr lang="en-AU" sz="4000" dirty="0">
                <a:solidFill>
                  <a:srgbClr val="00B0F0"/>
                </a:solidFill>
              </a:rPr>
              <a:t>Unit of Account </a:t>
            </a:r>
            <a:r>
              <a:rPr lang="en-AU" sz="4000" dirty="0"/>
              <a:t>– we can measure the value of things using money. </a:t>
            </a:r>
          </a:p>
          <a:p>
            <a:endParaRPr lang="en-AU" dirty="0"/>
          </a:p>
        </p:txBody>
      </p:sp>
      <p:pic>
        <p:nvPicPr>
          <p:cNvPr id="6" name="Picture 5"/>
          <p:cNvPicPr>
            <a:picLocks noChangeAspect="1"/>
          </p:cNvPicPr>
          <p:nvPr/>
        </p:nvPicPr>
        <p:blipFill>
          <a:blip r:embed="rId2"/>
          <a:stretch>
            <a:fillRect/>
          </a:stretch>
        </p:blipFill>
        <p:spPr>
          <a:xfrm>
            <a:off x="4870595" y="135414"/>
            <a:ext cx="3098118" cy="2130981"/>
          </a:xfrm>
          <a:prstGeom prst="rect">
            <a:avLst/>
          </a:prstGeom>
        </p:spPr>
      </p:pic>
      <p:pic>
        <p:nvPicPr>
          <p:cNvPr id="10" name="Picture 9"/>
          <p:cNvPicPr>
            <a:picLocks noChangeAspect="1"/>
          </p:cNvPicPr>
          <p:nvPr/>
        </p:nvPicPr>
        <p:blipFill>
          <a:blip r:embed="rId3"/>
          <a:stretch>
            <a:fillRect/>
          </a:stretch>
        </p:blipFill>
        <p:spPr>
          <a:xfrm>
            <a:off x="5172137" y="2427617"/>
            <a:ext cx="2796576" cy="1876981"/>
          </a:xfrm>
          <a:prstGeom prst="rect">
            <a:avLst/>
          </a:prstGeom>
        </p:spPr>
      </p:pic>
      <p:pic>
        <p:nvPicPr>
          <p:cNvPr id="11" name="Picture 10"/>
          <p:cNvPicPr>
            <a:picLocks noChangeAspect="1"/>
          </p:cNvPicPr>
          <p:nvPr/>
        </p:nvPicPr>
        <p:blipFill>
          <a:blip r:embed="rId4"/>
          <a:stretch>
            <a:fillRect/>
          </a:stretch>
        </p:blipFill>
        <p:spPr>
          <a:xfrm>
            <a:off x="326045" y="4767480"/>
            <a:ext cx="4123765" cy="2090520"/>
          </a:xfrm>
          <a:prstGeom prst="rect">
            <a:avLst/>
          </a:prstGeom>
        </p:spPr>
      </p:pic>
      <p:sp>
        <p:nvSpPr>
          <p:cNvPr id="12" name="TextBox 11"/>
          <p:cNvSpPr txBox="1"/>
          <p:nvPr/>
        </p:nvSpPr>
        <p:spPr>
          <a:xfrm>
            <a:off x="4937439" y="4959950"/>
            <a:ext cx="2276161" cy="1787153"/>
          </a:xfrm>
          <a:prstGeom prst="rect">
            <a:avLst/>
          </a:prstGeom>
          <a:solidFill>
            <a:schemeClr val="accent1">
              <a:lumMod val="20000"/>
              <a:lumOff val="80000"/>
            </a:schemeClr>
          </a:solidFill>
        </p:spPr>
        <p:txBody>
          <a:bodyPr wrap="square" rtlCol="0">
            <a:spAutoFit/>
          </a:bodyPr>
          <a:lstStyle/>
          <a:p>
            <a:r>
              <a:rPr lang="en-AU" dirty="0"/>
              <a:t>Note: Inflation will cause both unit of account and store of value roles of money to no longer be as effective.</a:t>
            </a:r>
          </a:p>
        </p:txBody>
      </p:sp>
      <p:sp>
        <p:nvSpPr>
          <p:cNvPr id="13" name="TextBox 12"/>
          <p:cNvSpPr txBox="1"/>
          <p:nvPr/>
        </p:nvSpPr>
        <p:spPr>
          <a:xfrm>
            <a:off x="8390089" y="183678"/>
            <a:ext cx="3556854" cy="954107"/>
          </a:xfrm>
          <a:prstGeom prst="rect">
            <a:avLst/>
          </a:prstGeom>
          <a:solidFill>
            <a:srgbClr val="FFFF00"/>
          </a:solidFill>
        </p:spPr>
        <p:txBody>
          <a:bodyPr wrap="square" rtlCol="0">
            <a:spAutoFit/>
          </a:bodyPr>
          <a:lstStyle/>
          <a:p>
            <a:r>
              <a:rPr lang="en-AU" sz="1400" dirty="0">
                <a:solidFill>
                  <a:srgbClr val="FF0000"/>
                </a:solidFill>
              </a:rPr>
              <a:t>Summary</a:t>
            </a:r>
          </a:p>
          <a:p>
            <a:r>
              <a:rPr lang="en-AU" sz="1400" dirty="0">
                <a:solidFill>
                  <a:srgbClr val="FF0000"/>
                </a:solidFill>
              </a:rPr>
              <a:t>Money has 3 main roles.</a:t>
            </a:r>
          </a:p>
          <a:p>
            <a:r>
              <a:rPr lang="en-AU" sz="1400" dirty="0">
                <a:solidFill>
                  <a:srgbClr val="FF0000"/>
                </a:solidFill>
              </a:rPr>
              <a:t>Money eliminates the need to barter (trade items for each other) which is efficient.</a:t>
            </a:r>
          </a:p>
        </p:txBody>
      </p:sp>
      <p:sp>
        <p:nvSpPr>
          <p:cNvPr id="9" name="Content Placeholder 6"/>
          <p:cNvSpPr txBox="1">
            <a:spLocks/>
          </p:cNvSpPr>
          <p:nvPr/>
        </p:nvSpPr>
        <p:spPr>
          <a:xfrm>
            <a:off x="8119533" y="1384007"/>
            <a:ext cx="3712803" cy="4523017"/>
          </a:xfrm>
          <a:prstGeom prst="rect">
            <a:avLst/>
          </a:prstGeom>
          <a:solidFill>
            <a:schemeClr val="accent2">
              <a:lumMod val="20000"/>
              <a:lumOff val="80000"/>
            </a:schemeClr>
          </a:solidFill>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3400" b="1" dirty="0"/>
              <a:t>Barter</a:t>
            </a:r>
          </a:p>
          <a:p>
            <a:r>
              <a:rPr lang="en-AU" dirty="0"/>
              <a:t>Without money we would be forced to barter for goods and services. </a:t>
            </a:r>
          </a:p>
          <a:p>
            <a:r>
              <a:rPr lang="en-AU" dirty="0" err="1"/>
              <a:t>Eg</a:t>
            </a:r>
            <a:r>
              <a:rPr lang="en-AU" dirty="0"/>
              <a:t>. I want some apples so I trade you for some rice.</a:t>
            </a:r>
          </a:p>
          <a:p>
            <a:r>
              <a:rPr lang="en-AU" dirty="0"/>
              <a:t>However, this creates problems when you don’t want rice!</a:t>
            </a:r>
          </a:p>
          <a:p>
            <a:r>
              <a:rPr lang="en-AU" i="1" dirty="0"/>
              <a:t>Money eliminates this problem</a:t>
            </a:r>
            <a:r>
              <a:rPr lang="en-AU" dirty="0"/>
              <a:t> because everyone accepts money. </a:t>
            </a:r>
          </a:p>
          <a:p>
            <a:r>
              <a:rPr lang="en-AU" dirty="0"/>
              <a:t>Certain things can be used as payment such as gift cards but are not universally accepted and so are called ‘near monies’.</a:t>
            </a:r>
          </a:p>
        </p:txBody>
      </p:sp>
    </p:spTree>
    <p:extLst>
      <p:ext uri="{BB962C8B-B14F-4D97-AF65-F5344CB8AC3E}">
        <p14:creationId xmlns:p14="http://schemas.microsoft.com/office/powerpoint/2010/main" val="355313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Mod 22</a:t>
            </a:r>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2"/>
          <a:stretch>
            <a:fillRect/>
          </a:stretch>
        </p:blipFill>
        <p:spPr>
          <a:xfrm>
            <a:off x="334085" y="1544776"/>
            <a:ext cx="9463478" cy="3474263"/>
          </a:xfrm>
          <a:prstGeom prst="rect">
            <a:avLst/>
          </a:prstGeom>
        </p:spPr>
      </p:pic>
      <p:sp>
        <p:nvSpPr>
          <p:cNvPr id="5" name="TextBox 4"/>
          <p:cNvSpPr txBox="1"/>
          <p:nvPr/>
        </p:nvSpPr>
        <p:spPr>
          <a:xfrm>
            <a:off x="4730262" y="3332285"/>
            <a:ext cx="2919046" cy="523220"/>
          </a:xfrm>
          <a:prstGeom prst="rect">
            <a:avLst/>
          </a:prstGeom>
          <a:noFill/>
        </p:spPr>
        <p:txBody>
          <a:bodyPr wrap="square" rtlCol="0">
            <a:spAutoFit/>
          </a:bodyPr>
          <a:lstStyle/>
          <a:p>
            <a:r>
              <a:rPr lang="en-AU" sz="2800" dirty="0">
                <a:solidFill>
                  <a:srgbClr val="FF0000"/>
                </a:solidFill>
              </a:rPr>
              <a:t>Answer: e</a:t>
            </a:r>
          </a:p>
        </p:txBody>
      </p:sp>
    </p:spTree>
    <p:extLst>
      <p:ext uri="{BB962C8B-B14F-4D97-AF65-F5344CB8AC3E}">
        <p14:creationId xmlns:p14="http://schemas.microsoft.com/office/powerpoint/2010/main" val="4901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5760" y="500062"/>
            <a:ext cx="2555240" cy="1325563"/>
          </a:xfrm>
        </p:spPr>
        <p:txBody>
          <a:bodyPr/>
          <a:lstStyle/>
          <a:p>
            <a:r>
              <a:rPr lang="en-AU" dirty="0"/>
              <a:t>Mod 22</a:t>
            </a:r>
          </a:p>
        </p:txBody>
      </p:sp>
      <p:sp>
        <p:nvSpPr>
          <p:cNvPr id="3" name="Content Placeholder 2"/>
          <p:cNvSpPr>
            <a:spLocks noGrp="1"/>
          </p:cNvSpPr>
          <p:nvPr>
            <p:ph idx="1"/>
          </p:nvPr>
        </p:nvSpPr>
        <p:spPr>
          <a:xfrm>
            <a:off x="5237620" y="2472445"/>
            <a:ext cx="3751973" cy="1668907"/>
          </a:xfrm>
        </p:spPr>
        <p:txBody>
          <a:bodyPr/>
          <a:lstStyle/>
          <a:p>
            <a:r>
              <a:rPr lang="en-AU" dirty="0"/>
              <a:t>Answer: </a:t>
            </a:r>
          </a:p>
        </p:txBody>
      </p:sp>
      <p:pic>
        <p:nvPicPr>
          <p:cNvPr id="4" name="Picture 3"/>
          <p:cNvPicPr>
            <a:picLocks noChangeAspect="1"/>
          </p:cNvPicPr>
          <p:nvPr/>
        </p:nvPicPr>
        <p:blipFill>
          <a:blip r:embed="rId2"/>
          <a:stretch>
            <a:fillRect/>
          </a:stretch>
        </p:blipFill>
        <p:spPr>
          <a:xfrm>
            <a:off x="248068" y="545830"/>
            <a:ext cx="8874840" cy="2374019"/>
          </a:xfrm>
          <a:prstGeom prst="rect">
            <a:avLst/>
          </a:prstGeom>
        </p:spPr>
      </p:pic>
      <p:pic>
        <p:nvPicPr>
          <p:cNvPr id="5" name="Picture 4"/>
          <p:cNvPicPr>
            <a:picLocks noChangeAspect="1"/>
          </p:cNvPicPr>
          <p:nvPr/>
        </p:nvPicPr>
        <p:blipFill>
          <a:blip r:embed="rId3"/>
          <a:stretch>
            <a:fillRect/>
          </a:stretch>
        </p:blipFill>
        <p:spPr>
          <a:xfrm>
            <a:off x="731393" y="2626158"/>
            <a:ext cx="4084448" cy="1361483"/>
          </a:xfrm>
          <a:prstGeom prst="rect">
            <a:avLst/>
          </a:prstGeom>
        </p:spPr>
      </p:pic>
      <p:sp>
        <p:nvSpPr>
          <p:cNvPr id="6" name="TextBox 5"/>
          <p:cNvSpPr txBox="1"/>
          <p:nvPr/>
        </p:nvSpPr>
        <p:spPr>
          <a:xfrm>
            <a:off x="1292469" y="4441922"/>
            <a:ext cx="4589585" cy="646331"/>
          </a:xfrm>
          <a:prstGeom prst="rect">
            <a:avLst/>
          </a:prstGeom>
          <a:noFill/>
        </p:spPr>
        <p:txBody>
          <a:bodyPr wrap="square" rtlCol="0">
            <a:spAutoFit/>
          </a:bodyPr>
          <a:lstStyle/>
          <a:p>
            <a:r>
              <a:rPr lang="en-AU" sz="3600" dirty="0">
                <a:solidFill>
                  <a:srgbClr val="FF0000"/>
                </a:solidFill>
              </a:rPr>
              <a:t>Answer: a</a:t>
            </a:r>
          </a:p>
        </p:txBody>
      </p:sp>
    </p:spTree>
    <p:extLst>
      <p:ext uri="{BB962C8B-B14F-4D97-AF65-F5344CB8AC3E}">
        <p14:creationId xmlns:p14="http://schemas.microsoft.com/office/powerpoint/2010/main" val="69931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6843562" y="1825625"/>
            <a:ext cx="4510238" cy="4351338"/>
          </a:xfrm>
        </p:spPr>
        <p:txBody>
          <a:bodyPr/>
          <a:lstStyle/>
          <a:p>
            <a:r>
              <a:rPr lang="en-AU" dirty="0">
                <a:solidFill>
                  <a:srgbClr val="FF0000"/>
                </a:solidFill>
              </a:rPr>
              <a:t>Answer: B</a:t>
            </a:r>
          </a:p>
          <a:p>
            <a:r>
              <a:rPr lang="en-AU" dirty="0">
                <a:solidFill>
                  <a:srgbClr val="FF0000"/>
                </a:solidFill>
              </a:rPr>
              <a:t>Quite easy to sell these on the open market.</a:t>
            </a:r>
          </a:p>
          <a:p>
            <a:endParaRPr lang="en-AU" dirty="0"/>
          </a:p>
        </p:txBody>
      </p:sp>
      <p:pic>
        <p:nvPicPr>
          <p:cNvPr id="4" name="Picture 3"/>
          <p:cNvPicPr/>
          <p:nvPr/>
        </p:nvPicPr>
        <p:blipFill>
          <a:blip r:embed="rId2"/>
          <a:stretch>
            <a:fillRect/>
          </a:stretch>
        </p:blipFill>
        <p:spPr>
          <a:xfrm>
            <a:off x="604837" y="365125"/>
            <a:ext cx="6136622" cy="4484781"/>
          </a:xfrm>
          <a:prstGeom prst="rect">
            <a:avLst/>
          </a:prstGeom>
        </p:spPr>
      </p:pic>
    </p:spTree>
    <p:extLst>
      <p:ext uri="{BB962C8B-B14F-4D97-AF65-F5344CB8AC3E}">
        <p14:creationId xmlns:p14="http://schemas.microsoft.com/office/powerpoint/2010/main" val="149475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Picture 3"/>
          <p:cNvPicPr/>
          <p:nvPr/>
        </p:nvPicPr>
        <p:blipFill>
          <a:blip r:embed="rId2"/>
          <a:stretch>
            <a:fillRect/>
          </a:stretch>
        </p:blipFill>
        <p:spPr>
          <a:xfrm>
            <a:off x="614044" y="626688"/>
            <a:ext cx="8058007" cy="5459480"/>
          </a:xfrm>
          <a:prstGeom prst="rect">
            <a:avLst/>
          </a:prstGeom>
        </p:spPr>
      </p:pic>
      <p:sp>
        <p:nvSpPr>
          <p:cNvPr id="5" name="Content Placeholder 2"/>
          <p:cNvSpPr txBox="1">
            <a:spLocks/>
          </p:cNvSpPr>
          <p:nvPr/>
        </p:nvSpPr>
        <p:spPr>
          <a:xfrm>
            <a:off x="6843562" y="1825625"/>
            <a:ext cx="451023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solidFill>
                  <a:srgbClr val="FF0000"/>
                </a:solidFill>
              </a:rPr>
              <a:t>Answer: d</a:t>
            </a:r>
          </a:p>
          <a:p>
            <a:r>
              <a:rPr lang="en-AU" dirty="0">
                <a:solidFill>
                  <a:srgbClr val="FF0000"/>
                </a:solidFill>
              </a:rPr>
              <a:t>The house is a huge hint.</a:t>
            </a:r>
          </a:p>
          <a:p>
            <a:endParaRPr lang="en-AU" dirty="0"/>
          </a:p>
        </p:txBody>
      </p:sp>
    </p:spTree>
    <p:extLst>
      <p:ext uri="{BB962C8B-B14F-4D97-AF65-F5344CB8AC3E}">
        <p14:creationId xmlns:p14="http://schemas.microsoft.com/office/powerpoint/2010/main" val="43647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400 Macro Questions</a:t>
            </a:r>
          </a:p>
        </p:txBody>
      </p:sp>
      <p:sp>
        <p:nvSpPr>
          <p:cNvPr id="3" name="Content Placeholder 2"/>
          <p:cNvSpPr>
            <a:spLocks noGrp="1"/>
          </p:cNvSpPr>
          <p:nvPr>
            <p:ph idx="1"/>
          </p:nvPr>
        </p:nvSpPr>
        <p:spPr/>
        <p:txBody>
          <a:bodyPr/>
          <a:lstStyle/>
          <a:p>
            <a:r>
              <a:rPr lang="en-AU" dirty="0"/>
              <a:t>Q 1-6</a:t>
            </a:r>
          </a:p>
        </p:txBody>
      </p:sp>
    </p:spTree>
    <p:extLst>
      <p:ext uri="{BB962C8B-B14F-4D97-AF65-F5344CB8AC3E}">
        <p14:creationId xmlns:p14="http://schemas.microsoft.com/office/powerpoint/2010/main" val="3546056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342900" marR="0" lvl="0" indent="-342900" algn="just">
              <a:lnSpc>
                <a:spcPct val="115000"/>
              </a:lnSpc>
              <a:spcBef>
                <a:spcPts val="2400"/>
              </a:spcBef>
              <a:spcAft>
                <a:spcPts val="600"/>
              </a:spcAft>
              <a:buClr>
                <a:srgbClr val="000000"/>
              </a:buClr>
              <a:buFont typeface="+mj-lt"/>
              <a:buAutoNum type="arabicPeriod"/>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Which asset is a share in the ownership of a company held by a shareholder?</a:t>
            </a:r>
            <a:endParaRPr lang="en-US" dirty="0">
              <a:latin typeface="Century" panose="02040604050505020304" pitchFamily="18" charset="0"/>
              <a:ea typeface="Century" panose="02040604050505020304" pitchFamily="18" charset="0"/>
              <a:cs typeface="Century" panose="02040604050505020304" pitchFamily="18" charset="0"/>
            </a:endParaRPr>
          </a:p>
          <a:p>
            <a:pPr marL="742950" lvl="1" indent="-285750">
              <a:lnSpc>
                <a:spcPct val="115000"/>
              </a:lnSpc>
              <a:spcBef>
                <a:spcPts val="200"/>
              </a:spcBef>
              <a:spcAft>
                <a:spcPts val="200"/>
              </a:spcAft>
              <a:buClr>
                <a:srgbClr val="000000"/>
              </a:buClr>
              <a:buFont typeface="+mj-lt"/>
              <a:buAutoNum type="alphaUcParenBoth"/>
              <a:tabLst>
                <a:tab pos="2286635" algn="l"/>
                <a:tab pos="4115435" algn="l"/>
              </a:tabLst>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Bond</a:t>
            </a:r>
            <a:endParaRPr lang="en-US" dirty="0">
              <a:latin typeface="Century" panose="02040604050505020304" pitchFamily="18" charset="0"/>
              <a:ea typeface="Century" panose="02040604050505020304" pitchFamily="18" charset="0"/>
              <a:cs typeface="Century" panose="02040604050505020304" pitchFamily="18" charset="0"/>
            </a:endParaRPr>
          </a:p>
          <a:p>
            <a:pPr marL="742950" lvl="1" indent="-285750">
              <a:lnSpc>
                <a:spcPct val="115000"/>
              </a:lnSpc>
              <a:spcBef>
                <a:spcPts val="200"/>
              </a:spcBef>
              <a:spcAft>
                <a:spcPts val="200"/>
              </a:spcAft>
              <a:buClr>
                <a:srgbClr val="000000"/>
              </a:buClr>
              <a:buFont typeface="+mj-lt"/>
              <a:buAutoNum type="alphaUcParenBoth"/>
              <a:tabLst>
                <a:tab pos="2286635" algn="l"/>
                <a:tab pos="4115435" algn="l"/>
              </a:tabLst>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Dividend</a:t>
            </a:r>
            <a:endParaRPr lang="en-US" dirty="0">
              <a:latin typeface="Century" panose="02040604050505020304" pitchFamily="18" charset="0"/>
              <a:ea typeface="Century" panose="02040604050505020304" pitchFamily="18" charset="0"/>
              <a:cs typeface="Century" panose="02040604050505020304" pitchFamily="18" charset="0"/>
            </a:endParaRPr>
          </a:p>
          <a:p>
            <a:pPr marL="742950" lvl="1" indent="-285750">
              <a:lnSpc>
                <a:spcPct val="115000"/>
              </a:lnSpc>
              <a:spcBef>
                <a:spcPts val="200"/>
              </a:spcBef>
              <a:spcAft>
                <a:spcPts val="200"/>
              </a:spcAft>
              <a:buClr>
                <a:srgbClr val="000000"/>
              </a:buClr>
              <a:buFont typeface="+mj-lt"/>
              <a:buAutoNum type="alphaUcParenBoth"/>
              <a:tabLst>
                <a:tab pos="2286635" algn="l"/>
                <a:tab pos="4115435" algn="l"/>
              </a:tabLst>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Mortgage</a:t>
            </a:r>
            <a:endParaRPr lang="en-US" dirty="0">
              <a:latin typeface="Century" panose="02040604050505020304" pitchFamily="18" charset="0"/>
              <a:ea typeface="Century" panose="02040604050505020304" pitchFamily="18" charset="0"/>
              <a:cs typeface="Century" panose="02040604050505020304" pitchFamily="18" charset="0"/>
            </a:endParaRPr>
          </a:p>
          <a:p>
            <a:pPr marL="742950" lvl="1" indent="-285750">
              <a:lnSpc>
                <a:spcPct val="115000"/>
              </a:lnSpc>
              <a:spcBef>
                <a:spcPts val="200"/>
              </a:spcBef>
              <a:spcAft>
                <a:spcPts val="200"/>
              </a:spcAft>
              <a:buClr>
                <a:srgbClr val="000000"/>
              </a:buClr>
              <a:buFont typeface="+mj-lt"/>
              <a:buAutoNum type="alphaUcParenBoth"/>
              <a:tabLst>
                <a:tab pos="2286635" algn="l"/>
                <a:tab pos="4115435" algn="l"/>
              </a:tabLst>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Mortgage-backed security</a:t>
            </a:r>
            <a:endParaRPr lang="en-US" dirty="0">
              <a:latin typeface="Century" panose="02040604050505020304" pitchFamily="18" charset="0"/>
              <a:ea typeface="Century" panose="02040604050505020304" pitchFamily="18" charset="0"/>
              <a:cs typeface="Century" panose="02040604050505020304" pitchFamily="18" charset="0"/>
            </a:endParaRPr>
          </a:p>
          <a:p>
            <a:pPr marL="742950" lvl="1" indent="-285750">
              <a:lnSpc>
                <a:spcPct val="115000"/>
              </a:lnSpc>
              <a:spcBef>
                <a:spcPts val="200"/>
              </a:spcBef>
              <a:spcAft>
                <a:spcPts val="200"/>
              </a:spcAft>
              <a:buClr>
                <a:srgbClr val="000000"/>
              </a:buClr>
              <a:buFont typeface="+mj-lt"/>
              <a:buAutoNum type="alphaUcParenBoth"/>
              <a:tabLst>
                <a:tab pos="2286635" algn="l"/>
                <a:tab pos="4115435" algn="l"/>
              </a:tabLst>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Stock</a:t>
            </a:r>
            <a:endParaRPr lang="en-US" dirty="0">
              <a:latin typeface="Century" panose="02040604050505020304" pitchFamily="18" charset="0"/>
              <a:ea typeface="Century" panose="02040604050505020304" pitchFamily="18" charset="0"/>
              <a:cs typeface="Century" panose="02040604050505020304" pitchFamily="18" charset="0"/>
            </a:endParaRPr>
          </a:p>
          <a:p>
            <a:endParaRPr lang="en-US" dirty="0"/>
          </a:p>
        </p:txBody>
      </p:sp>
      <p:sp>
        <p:nvSpPr>
          <p:cNvPr id="4" name="Oval 3"/>
          <p:cNvSpPr/>
          <p:nvPr/>
        </p:nvSpPr>
        <p:spPr>
          <a:xfrm>
            <a:off x="389823" y="4790173"/>
            <a:ext cx="4235116" cy="635267"/>
          </a:xfrm>
          <a:prstGeom prst="ellipse">
            <a:avLst/>
          </a:prstGeom>
          <a:solidFill>
            <a:schemeClr val="accent1">
              <a:alpha val="0"/>
            </a:schemeClr>
          </a:solid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05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marR="0" lvl="0" indent="0" algn="just">
              <a:lnSpc>
                <a:spcPct val="115000"/>
              </a:lnSpc>
              <a:spcBef>
                <a:spcPts val="2000"/>
              </a:spcBef>
              <a:spcAft>
                <a:spcPts val="600"/>
              </a:spcAft>
              <a:buClr>
                <a:srgbClr val="000000"/>
              </a:buClr>
              <a:buNone/>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2. What is the benefit when a household purchases a bond?</a:t>
            </a:r>
            <a:endParaRPr lang="en-US" dirty="0">
              <a:latin typeface="Century" panose="02040604050505020304" pitchFamily="18" charset="0"/>
              <a:ea typeface="Century" panose="02040604050505020304" pitchFamily="18" charset="0"/>
              <a:cs typeface="Century" panose="02040604050505020304" pitchFamily="18" charset="0"/>
            </a:endParaRPr>
          </a:p>
          <a:p>
            <a:pPr marL="742950" lvl="1" indent="-285750">
              <a:lnSpc>
                <a:spcPct val="115000"/>
              </a:lnSpc>
              <a:spcBef>
                <a:spcPts val="200"/>
              </a:spcBef>
              <a:spcAft>
                <a:spcPts val="200"/>
              </a:spcAft>
              <a:buClr>
                <a:srgbClr val="000000"/>
              </a:buClr>
              <a:buFont typeface="+mj-lt"/>
              <a:buAutoNum type="alphaUcParenBoth"/>
              <a:tabLst>
                <a:tab pos="2286635" algn="l"/>
                <a:tab pos="4115435" algn="l"/>
              </a:tabLst>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The promise of future income in the form of interest payments.</a:t>
            </a:r>
            <a:endParaRPr lang="en-US" dirty="0">
              <a:latin typeface="Century" panose="02040604050505020304" pitchFamily="18" charset="0"/>
              <a:ea typeface="Century" panose="02040604050505020304" pitchFamily="18" charset="0"/>
              <a:cs typeface="Century" panose="02040604050505020304" pitchFamily="18" charset="0"/>
            </a:endParaRPr>
          </a:p>
          <a:p>
            <a:pPr marL="742950" lvl="1" indent="-285750">
              <a:lnSpc>
                <a:spcPct val="115000"/>
              </a:lnSpc>
              <a:spcBef>
                <a:spcPts val="200"/>
              </a:spcBef>
              <a:spcAft>
                <a:spcPts val="200"/>
              </a:spcAft>
              <a:buClr>
                <a:srgbClr val="000000"/>
              </a:buClr>
              <a:buFont typeface="+mj-lt"/>
              <a:buAutoNum type="alphaUcParenBoth"/>
              <a:tabLst>
                <a:tab pos="2286635" algn="l"/>
                <a:tab pos="4115435" algn="l"/>
              </a:tabLst>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A share of ownership of a company</a:t>
            </a:r>
            <a:endParaRPr lang="en-US" dirty="0">
              <a:latin typeface="Century" panose="02040604050505020304" pitchFamily="18" charset="0"/>
              <a:ea typeface="Century" panose="02040604050505020304" pitchFamily="18" charset="0"/>
              <a:cs typeface="Century" panose="02040604050505020304" pitchFamily="18" charset="0"/>
            </a:endParaRPr>
          </a:p>
          <a:p>
            <a:pPr marL="742950" lvl="1" indent="-285750">
              <a:lnSpc>
                <a:spcPct val="115000"/>
              </a:lnSpc>
              <a:spcBef>
                <a:spcPts val="200"/>
              </a:spcBef>
              <a:spcAft>
                <a:spcPts val="200"/>
              </a:spcAft>
              <a:buClr>
                <a:srgbClr val="000000"/>
              </a:buClr>
              <a:buFont typeface="+mj-lt"/>
              <a:buAutoNum type="alphaUcParenBoth"/>
              <a:tabLst>
                <a:tab pos="2286635" algn="l"/>
                <a:tab pos="4115435" algn="l"/>
              </a:tabLst>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The ability to exchange the bond for goods and services</a:t>
            </a:r>
            <a:endParaRPr lang="en-US" dirty="0">
              <a:latin typeface="Century" panose="02040604050505020304" pitchFamily="18" charset="0"/>
              <a:ea typeface="Century" panose="02040604050505020304" pitchFamily="18" charset="0"/>
              <a:cs typeface="Century" panose="02040604050505020304" pitchFamily="18" charset="0"/>
            </a:endParaRPr>
          </a:p>
          <a:p>
            <a:pPr marL="742950" lvl="1" indent="-285750">
              <a:lnSpc>
                <a:spcPct val="115000"/>
              </a:lnSpc>
              <a:spcBef>
                <a:spcPts val="200"/>
              </a:spcBef>
              <a:spcAft>
                <a:spcPts val="200"/>
              </a:spcAft>
              <a:buClr>
                <a:srgbClr val="000000"/>
              </a:buClr>
              <a:buFont typeface="+mj-lt"/>
              <a:buAutoNum type="alphaUcParenBoth"/>
              <a:tabLst>
                <a:tab pos="2286635" algn="l"/>
                <a:tab pos="4115435" algn="l"/>
              </a:tabLst>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Ownership of a piece of property</a:t>
            </a:r>
            <a:endParaRPr lang="en-US" dirty="0">
              <a:latin typeface="Century" panose="02040604050505020304" pitchFamily="18" charset="0"/>
              <a:ea typeface="Century" panose="02040604050505020304" pitchFamily="18" charset="0"/>
              <a:cs typeface="Century" panose="02040604050505020304" pitchFamily="18" charset="0"/>
            </a:endParaRPr>
          </a:p>
          <a:p>
            <a:pPr marL="742950" lvl="1" indent="-285750">
              <a:lnSpc>
                <a:spcPct val="115000"/>
              </a:lnSpc>
              <a:spcBef>
                <a:spcPts val="200"/>
              </a:spcBef>
              <a:spcAft>
                <a:spcPts val="200"/>
              </a:spcAft>
              <a:buClr>
                <a:srgbClr val="000000"/>
              </a:buClr>
              <a:buFont typeface="+mj-lt"/>
              <a:buAutoNum type="alphaUcParenBoth"/>
              <a:tabLst>
                <a:tab pos="2286635" algn="l"/>
                <a:tab pos="4115435" algn="l"/>
              </a:tabLst>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Dividend payments from a corporation</a:t>
            </a:r>
            <a:endParaRPr lang="en-US" dirty="0">
              <a:latin typeface="Century" panose="02040604050505020304" pitchFamily="18" charset="0"/>
              <a:ea typeface="Century" panose="02040604050505020304" pitchFamily="18" charset="0"/>
              <a:cs typeface="Century" panose="02040604050505020304" pitchFamily="18" charset="0"/>
            </a:endParaRPr>
          </a:p>
          <a:p>
            <a:endParaRPr lang="en-US" dirty="0"/>
          </a:p>
        </p:txBody>
      </p:sp>
      <p:sp>
        <p:nvSpPr>
          <p:cNvPr id="4" name="Oval 3"/>
          <p:cNvSpPr/>
          <p:nvPr/>
        </p:nvSpPr>
        <p:spPr>
          <a:xfrm>
            <a:off x="988594" y="2403049"/>
            <a:ext cx="10214811" cy="635267"/>
          </a:xfrm>
          <a:prstGeom prst="ellipse">
            <a:avLst/>
          </a:prstGeom>
          <a:solidFill>
            <a:schemeClr val="accent1">
              <a:alpha val="0"/>
            </a:schemeClr>
          </a:solid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37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marL="0" marR="0" lvl="0" indent="0" algn="just">
              <a:lnSpc>
                <a:spcPct val="115000"/>
              </a:lnSpc>
              <a:spcBef>
                <a:spcPts val="2000"/>
              </a:spcBef>
              <a:spcAft>
                <a:spcPts val="600"/>
              </a:spcAft>
              <a:buClr>
                <a:srgbClr val="000000"/>
              </a:buClr>
              <a:buNone/>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3. Which of the following is a financial asset?</a:t>
            </a:r>
            <a:endParaRPr lang="en-US" dirty="0">
              <a:latin typeface="Century" panose="02040604050505020304" pitchFamily="18" charset="0"/>
              <a:ea typeface="Century" panose="02040604050505020304" pitchFamily="18" charset="0"/>
              <a:cs typeface="Century" panose="02040604050505020304" pitchFamily="18" charset="0"/>
            </a:endParaRPr>
          </a:p>
          <a:p>
            <a:pPr marL="342900" lvl="0" indent="-342900">
              <a:lnSpc>
                <a:spcPct val="115000"/>
              </a:lnSpc>
              <a:spcBef>
                <a:spcPts val="600"/>
              </a:spcBef>
              <a:buClr>
                <a:srgbClr val="000000"/>
              </a:buClr>
              <a:buFont typeface="+mj-lt"/>
              <a:buAutoNum type="romanUcPeriod"/>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A share of ownership in an auto company</a:t>
            </a:r>
            <a:endParaRPr lang="en-US" dirty="0">
              <a:latin typeface="Century" panose="02040604050505020304" pitchFamily="18" charset="0"/>
              <a:ea typeface="Century" panose="02040604050505020304" pitchFamily="18" charset="0"/>
              <a:cs typeface="Century" panose="02040604050505020304" pitchFamily="18" charset="0"/>
            </a:endParaRPr>
          </a:p>
          <a:p>
            <a:pPr marL="342900" lvl="0" indent="-342900">
              <a:lnSpc>
                <a:spcPct val="115000"/>
              </a:lnSpc>
              <a:spcBef>
                <a:spcPts val="0"/>
              </a:spcBef>
              <a:buClr>
                <a:srgbClr val="000000"/>
              </a:buClr>
              <a:buFont typeface="+mj-lt"/>
              <a:buAutoNum type="romanUcPeriod"/>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An apartment building</a:t>
            </a:r>
            <a:endParaRPr lang="en-US" dirty="0">
              <a:latin typeface="Century" panose="02040604050505020304" pitchFamily="18" charset="0"/>
              <a:ea typeface="Century" panose="02040604050505020304" pitchFamily="18" charset="0"/>
              <a:cs typeface="Century" panose="02040604050505020304" pitchFamily="18" charset="0"/>
            </a:endParaRPr>
          </a:p>
          <a:p>
            <a:pPr marL="342900" lvl="0" indent="-342900">
              <a:lnSpc>
                <a:spcPct val="115000"/>
              </a:lnSpc>
              <a:spcBef>
                <a:spcPts val="0"/>
              </a:spcBef>
              <a:buClr>
                <a:srgbClr val="000000"/>
              </a:buClr>
              <a:buFont typeface="+mj-lt"/>
              <a:buAutoNum type="romanUcPeriod"/>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A textile factory</a:t>
            </a:r>
            <a:endParaRPr lang="en-US" dirty="0">
              <a:latin typeface="Century" panose="02040604050505020304" pitchFamily="18" charset="0"/>
              <a:ea typeface="Century" panose="02040604050505020304" pitchFamily="18" charset="0"/>
              <a:cs typeface="Century" panose="02040604050505020304" pitchFamily="18" charset="0"/>
            </a:endParaRPr>
          </a:p>
          <a:p>
            <a:pPr marL="342900" lvl="0" indent="-342900">
              <a:lnSpc>
                <a:spcPct val="115000"/>
              </a:lnSpc>
              <a:spcBef>
                <a:spcPts val="0"/>
              </a:spcBef>
              <a:buClr>
                <a:srgbClr val="000000"/>
              </a:buClr>
              <a:buFont typeface="+mj-lt"/>
              <a:buAutoNum type="romanUcPeriod"/>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A government bond</a:t>
            </a:r>
            <a:endParaRPr lang="en-US" dirty="0">
              <a:latin typeface="Century" panose="02040604050505020304" pitchFamily="18" charset="0"/>
              <a:ea typeface="Century" panose="02040604050505020304" pitchFamily="18" charset="0"/>
              <a:cs typeface="Century" panose="02040604050505020304" pitchFamily="18" charset="0"/>
            </a:endParaRPr>
          </a:p>
          <a:p>
            <a:pPr marL="742950" lvl="1" indent="-285750">
              <a:lnSpc>
                <a:spcPct val="115000"/>
              </a:lnSpc>
              <a:spcBef>
                <a:spcPts val="200"/>
              </a:spcBef>
              <a:spcAft>
                <a:spcPts val="200"/>
              </a:spcAft>
              <a:buClr>
                <a:srgbClr val="000000"/>
              </a:buClr>
              <a:buFont typeface="+mj-lt"/>
              <a:buAutoNum type="alphaUcParenBoth"/>
              <a:tabLst>
                <a:tab pos="2286635" algn="l"/>
                <a:tab pos="4115435" algn="l"/>
              </a:tabLst>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I only</a:t>
            </a:r>
            <a:endParaRPr lang="en-US" dirty="0">
              <a:latin typeface="Century" panose="02040604050505020304" pitchFamily="18" charset="0"/>
              <a:ea typeface="Century" panose="02040604050505020304" pitchFamily="18" charset="0"/>
              <a:cs typeface="Century" panose="02040604050505020304" pitchFamily="18" charset="0"/>
            </a:endParaRPr>
          </a:p>
          <a:p>
            <a:pPr marL="742950" lvl="1" indent="-285750">
              <a:lnSpc>
                <a:spcPct val="115000"/>
              </a:lnSpc>
              <a:spcBef>
                <a:spcPts val="200"/>
              </a:spcBef>
              <a:spcAft>
                <a:spcPts val="200"/>
              </a:spcAft>
              <a:buClr>
                <a:srgbClr val="000000"/>
              </a:buClr>
              <a:buFont typeface="+mj-lt"/>
              <a:buAutoNum type="alphaUcParenBoth"/>
              <a:tabLst>
                <a:tab pos="2286635" algn="l"/>
                <a:tab pos="4115435" algn="l"/>
              </a:tabLst>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II only</a:t>
            </a:r>
            <a:endParaRPr lang="en-US" dirty="0">
              <a:latin typeface="Century" panose="02040604050505020304" pitchFamily="18" charset="0"/>
              <a:ea typeface="Century" panose="02040604050505020304" pitchFamily="18" charset="0"/>
              <a:cs typeface="Century" panose="02040604050505020304" pitchFamily="18" charset="0"/>
            </a:endParaRPr>
          </a:p>
          <a:p>
            <a:pPr marL="742950" lvl="1" indent="-285750">
              <a:lnSpc>
                <a:spcPct val="115000"/>
              </a:lnSpc>
              <a:spcBef>
                <a:spcPts val="200"/>
              </a:spcBef>
              <a:spcAft>
                <a:spcPts val="200"/>
              </a:spcAft>
              <a:buClr>
                <a:srgbClr val="000000"/>
              </a:buClr>
              <a:buFont typeface="+mj-lt"/>
              <a:buAutoNum type="alphaUcParenBoth"/>
              <a:tabLst>
                <a:tab pos="2286635" algn="l"/>
                <a:tab pos="4115435" algn="l"/>
              </a:tabLst>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I and IV only</a:t>
            </a:r>
            <a:endParaRPr lang="en-US" dirty="0">
              <a:latin typeface="Century" panose="02040604050505020304" pitchFamily="18" charset="0"/>
              <a:ea typeface="Century" panose="02040604050505020304" pitchFamily="18" charset="0"/>
              <a:cs typeface="Century" panose="02040604050505020304" pitchFamily="18" charset="0"/>
            </a:endParaRPr>
          </a:p>
          <a:p>
            <a:pPr marL="742950" lvl="1" indent="-285750">
              <a:lnSpc>
                <a:spcPct val="115000"/>
              </a:lnSpc>
              <a:spcBef>
                <a:spcPts val="200"/>
              </a:spcBef>
              <a:spcAft>
                <a:spcPts val="200"/>
              </a:spcAft>
              <a:buClr>
                <a:srgbClr val="000000"/>
              </a:buClr>
              <a:buFont typeface="+mj-lt"/>
              <a:buAutoNum type="alphaUcParenBoth"/>
              <a:tabLst>
                <a:tab pos="2286635" algn="l"/>
                <a:tab pos="4115435" algn="l"/>
              </a:tabLst>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II and III only</a:t>
            </a:r>
            <a:endParaRPr lang="en-US" dirty="0">
              <a:latin typeface="Century" panose="02040604050505020304" pitchFamily="18" charset="0"/>
              <a:ea typeface="Century" panose="02040604050505020304" pitchFamily="18" charset="0"/>
              <a:cs typeface="Century" panose="02040604050505020304" pitchFamily="18" charset="0"/>
            </a:endParaRPr>
          </a:p>
          <a:p>
            <a:pPr marL="742950" lvl="1" indent="-285750">
              <a:lnSpc>
                <a:spcPct val="115000"/>
              </a:lnSpc>
              <a:spcBef>
                <a:spcPts val="200"/>
              </a:spcBef>
              <a:spcAft>
                <a:spcPts val="200"/>
              </a:spcAft>
              <a:buClr>
                <a:srgbClr val="000000"/>
              </a:buClr>
              <a:buFont typeface="+mj-lt"/>
              <a:buAutoNum type="alphaUcParenBoth"/>
              <a:tabLst>
                <a:tab pos="2286635" algn="l"/>
                <a:tab pos="4115435" algn="l"/>
              </a:tabLst>
            </a:pPr>
            <a:r>
              <a:rPr lang="en-GB" dirty="0">
                <a:solidFill>
                  <a:srgbClr val="000000"/>
                </a:solidFill>
                <a:latin typeface="Century" panose="02040604050505020304" pitchFamily="18" charset="0"/>
                <a:ea typeface="Century" panose="02040604050505020304" pitchFamily="18" charset="0"/>
                <a:cs typeface="Century" panose="02040604050505020304" pitchFamily="18" charset="0"/>
              </a:rPr>
              <a:t>I, II, III, and IV</a:t>
            </a:r>
            <a:endParaRPr lang="en-US" dirty="0">
              <a:latin typeface="Century" panose="02040604050505020304" pitchFamily="18" charset="0"/>
              <a:ea typeface="Century" panose="02040604050505020304" pitchFamily="18" charset="0"/>
              <a:cs typeface="Century" panose="02040604050505020304" pitchFamily="18" charset="0"/>
            </a:endParaRPr>
          </a:p>
          <a:p>
            <a:endParaRPr lang="en-US" dirty="0"/>
          </a:p>
        </p:txBody>
      </p:sp>
      <p:sp>
        <p:nvSpPr>
          <p:cNvPr id="4" name="Oval 3"/>
          <p:cNvSpPr/>
          <p:nvPr/>
        </p:nvSpPr>
        <p:spPr>
          <a:xfrm>
            <a:off x="202531" y="4793323"/>
            <a:ext cx="5893469" cy="635267"/>
          </a:xfrm>
          <a:prstGeom prst="ellipse">
            <a:avLst/>
          </a:prstGeom>
          <a:solidFill>
            <a:schemeClr val="accent1">
              <a:alpha val="0"/>
            </a:schemeClr>
          </a:solid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15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More on Bonds</a:t>
            </a:r>
          </a:p>
        </p:txBody>
      </p:sp>
      <p:sp>
        <p:nvSpPr>
          <p:cNvPr id="4" name="Text Placeholder 3"/>
          <p:cNvSpPr>
            <a:spLocks noGrp="1"/>
          </p:cNvSpPr>
          <p:nvPr>
            <p:ph type="body" idx="1"/>
          </p:nvPr>
        </p:nvSpPr>
        <p:spPr/>
        <p:txBody>
          <a:bodyPr/>
          <a:lstStyle/>
          <a:p>
            <a:r>
              <a:rPr lang="en-AU" dirty="0"/>
              <a:t>2</a:t>
            </a:r>
            <a:r>
              <a:rPr lang="en-AU" baseline="30000" dirty="0"/>
              <a:t>nd</a:t>
            </a:r>
            <a:r>
              <a:rPr lang="en-AU" dirty="0"/>
              <a:t> Hand Market for Bonds</a:t>
            </a:r>
          </a:p>
          <a:p>
            <a:r>
              <a:rPr lang="en-AU" dirty="0"/>
              <a:t>The Price of 2</a:t>
            </a:r>
            <a:r>
              <a:rPr lang="en-AU" baseline="30000" dirty="0"/>
              <a:t>nd</a:t>
            </a:r>
            <a:r>
              <a:rPr lang="en-AU" dirty="0"/>
              <a:t> Hand Bonds</a:t>
            </a:r>
          </a:p>
        </p:txBody>
      </p:sp>
    </p:spTree>
    <p:extLst>
      <p:ext uri="{BB962C8B-B14F-4D97-AF65-F5344CB8AC3E}">
        <p14:creationId xmlns:p14="http://schemas.microsoft.com/office/powerpoint/2010/main" val="31581298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887924" y="470283"/>
            <a:ext cx="1181151" cy="2249041"/>
          </a:xfrm>
          <a:prstGeom prst="rect">
            <a:avLst/>
          </a:prstGeom>
        </p:spPr>
      </p:pic>
      <p:sp>
        <p:nvSpPr>
          <p:cNvPr id="2" name="Title 1"/>
          <p:cNvSpPr>
            <a:spLocks noGrp="1"/>
          </p:cNvSpPr>
          <p:nvPr>
            <p:ph type="title"/>
          </p:nvPr>
        </p:nvSpPr>
        <p:spPr>
          <a:xfrm>
            <a:off x="218768" y="120509"/>
            <a:ext cx="8168148" cy="603046"/>
          </a:xfrm>
        </p:spPr>
        <p:txBody>
          <a:bodyPr>
            <a:normAutofit fontScale="90000"/>
          </a:bodyPr>
          <a:lstStyle/>
          <a:p>
            <a:r>
              <a:rPr lang="en-AU" dirty="0"/>
              <a:t>2</a:t>
            </a:r>
            <a:r>
              <a:rPr lang="en-AU" baseline="30000" dirty="0"/>
              <a:t>nd</a:t>
            </a:r>
            <a:r>
              <a:rPr lang="en-AU" dirty="0"/>
              <a:t> Hand Market for Existing Bonds</a:t>
            </a:r>
          </a:p>
        </p:txBody>
      </p:sp>
      <p:sp>
        <p:nvSpPr>
          <p:cNvPr id="3" name="Content Placeholder 2"/>
          <p:cNvSpPr>
            <a:spLocks noGrp="1"/>
          </p:cNvSpPr>
          <p:nvPr>
            <p:ph idx="1"/>
          </p:nvPr>
        </p:nvSpPr>
        <p:spPr>
          <a:xfrm>
            <a:off x="368053" y="815544"/>
            <a:ext cx="6297223" cy="1148079"/>
          </a:xfrm>
        </p:spPr>
        <p:txBody>
          <a:bodyPr>
            <a:normAutofit fontScale="70000" lnSpcReduction="20000"/>
          </a:bodyPr>
          <a:lstStyle/>
          <a:p>
            <a:r>
              <a:rPr lang="en-AU" dirty="0"/>
              <a:t>A big difference between bonds and loans is that bonds </a:t>
            </a:r>
            <a:r>
              <a:rPr lang="en-AU" dirty="0">
                <a:solidFill>
                  <a:srgbClr val="00B0F0"/>
                </a:solidFill>
              </a:rPr>
              <a:t>can be sold before they expire/reach maturity</a:t>
            </a:r>
            <a:r>
              <a:rPr lang="en-AU" dirty="0"/>
              <a:t>.</a:t>
            </a:r>
          </a:p>
          <a:p>
            <a:r>
              <a:rPr lang="en-AU" dirty="0"/>
              <a:t>The repayments now go to the new bond holder.</a:t>
            </a:r>
          </a:p>
        </p:txBody>
      </p:sp>
      <p:sp>
        <p:nvSpPr>
          <p:cNvPr id="4" name="Curved Right Arrow 3"/>
          <p:cNvSpPr/>
          <p:nvPr/>
        </p:nvSpPr>
        <p:spPr>
          <a:xfrm rot="3802791" flipV="1">
            <a:off x="8323897" y="127180"/>
            <a:ext cx="416560" cy="24482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5" name="Curved Right Arrow 4"/>
          <p:cNvSpPr/>
          <p:nvPr/>
        </p:nvSpPr>
        <p:spPr>
          <a:xfrm rot="14661549" flipV="1">
            <a:off x="8901505" y="1788951"/>
            <a:ext cx="416560" cy="234413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6" name="Picture 5"/>
          <p:cNvPicPr>
            <a:picLocks noChangeAspect="1"/>
          </p:cNvPicPr>
          <p:nvPr/>
        </p:nvPicPr>
        <p:blipFill>
          <a:blip r:embed="rId4"/>
          <a:stretch>
            <a:fillRect/>
          </a:stretch>
        </p:blipFill>
        <p:spPr>
          <a:xfrm>
            <a:off x="5867534" y="1761682"/>
            <a:ext cx="1393739" cy="2504965"/>
          </a:xfrm>
          <a:prstGeom prst="rect">
            <a:avLst/>
          </a:prstGeom>
        </p:spPr>
      </p:pic>
      <p:pic>
        <p:nvPicPr>
          <p:cNvPr id="8" name="Picture 7"/>
          <p:cNvPicPr>
            <a:picLocks noChangeAspect="1"/>
          </p:cNvPicPr>
          <p:nvPr/>
        </p:nvPicPr>
        <p:blipFill>
          <a:blip r:embed="rId5"/>
          <a:stretch>
            <a:fillRect/>
          </a:stretch>
        </p:blipFill>
        <p:spPr>
          <a:xfrm>
            <a:off x="8254071" y="2138455"/>
            <a:ext cx="1388941" cy="858401"/>
          </a:xfrm>
          <a:prstGeom prst="rect">
            <a:avLst/>
          </a:prstGeom>
        </p:spPr>
      </p:pic>
      <p:sp>
        <p:nvSpPr>
          <p:cNvPr id="9" name="Curved Right Arrow 8"/>
          <p:cNvSpPr/>
          <p:nvPr/>
        </p:nvSpPr>
        <p:spPr>
          <a:xfrm rot="14661549" flipV="1">
            <a:off x="9176589" y="2186330"/>
            <a:ext cx="416560" cy="2916820"/>
          </a:xfrm>
          <a:prstGeom prst="curv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10" name="Picture 9"/>
          <p:cNvPicPr>
            <a:picLocks noChangeAspect="1"/>
          </p:cNvPicPr>
          <p:nvPr/>
        </p:nvPicPr>
        <p:blipFill>
          <a:blip r:embed="rId6"/>
          <a:stretch>
            <a:fillRect/>
          </a:stretch>
        </p:blipFill>
        <p:spPr>
          <a:xfrm>
            <a:off x="7943455" y="276202"/>
            <a:ext cx="1166330" cy="667160"/>
          </a:xfrm>
          <a:prstGeom prst="rect">
            <a:avLst/>
          </a:prstGeom>
        </p:spPr>
      </p:pic>
      <p:sp>
        <p:nvSpPr>
          <p:cNvPr id="11" name="TextBox 10"/>
          <p:cNvSpPr txBox="1"/>
          <p:nvPr/>
        </p:nvSpPr>
        <p:spPr>
          <a:xfrm>
            <a:off x="7559942" y="644525"/>
            <a:ext cx="1944469" cy="646331"/>
          </a:xfrm>
          <a:prstGeom prst="rect">
            <a:avLst/>
          </a:prstGeom>
          <a:noFill/>
        </p:spPr>
        <p:txBody>
          <a:bodyPr wrap="square" rtlCol="0">
            <a:spAutoFit/>
          </a:bodyPr>
          <a:lstStyle/>
          <a:p>
            <a:r>
              <a:rPr lang="en-AU" dirty="0"/>
              <a:t>Original amount</a:t>
            </a:r>
          </a:p>
          <a:p>
            <a:r>
              <a:rPr lang="en-AU" dirty="0" err="1"/>
              <a:t>Eg</a:t>
            </a:r>
            <a:r>
              <a:rPr lang="en-AU" dirty="0"/>
              <a:t>. $1000</a:t>
            </a:r>
          </a:p>
        </p:txBody>
      </p:sp>
      <p:sp>
        <p:nvSpPr>
          <p:cNvPr id="12" name="TextBox 11"/>
          <p:cNvSpPr txBox="1"/>
          <p:nvPr/>
        </p:nvSpPr>
        <p:spPr>
          <a:xfrm>
            <a:off x="9440924" y="3869077"/>
            <a:ext cx="1944469" cy="1200329"/>
          </a:xfrm>
          <a:prstGeom prst="rect">
            <a:avLst/>
          </a:prstGeom>
          <a:noFill/>
        </p:spPr>
        <p:txBody>
          <a:bodyPr wrap="square" rtlCol="0">
            <a:spAutoFit/>
          </a:bodyPr>
          <a:lstStyle/>
          <a:p>
            <a:r>
              <a:rPr lang="en-AU" dirty="0"/>
              <a:t>Pays back the face value $1000 + regular interest payments</a:t>
            </a:r>
          </a:p>
        </p:txBody>
      </p:sp>
      <p:sp>
        <p:nvSpPr>
          <p:cNvPr id="13" name="TextBox 12"/>
          <p:cNvSpPr txBox="1"/>
          <p:nvPr/>
        </p:nvSpPr>
        <p:spPr>
          <a:xfrm>
            <a:off x="5828589" y="4291466"/>
            <a:ext cx="1360649" cy="923330"/>
          </a:xfrm>
          <a:prstGeom prst="rect">
            <a:avLst/>
          </a:prstGeom>
          <a:noFill/>
        </p:spPr>
        <p:txBody>
          <a:bodyPr wrap="square" rtlCol="0">
            <a:spAutoFit/>
          </a:bodyPr>
          <a:lstStyle/>
          <a:p>
            <a:r>
              <a:rPr lang="en-AU" b="1" dirty="0"/>
              <a:t>Original Bond buyer / Lender</a:t>
            </a:r>
          </a:p>
        </p:txBody>
      </p:sp>
      <p:sp>
        <p:nvSpPr>
          <p:cNvPr id="16" name="Curved Right Arrow 15"/>
          <p:cNvSpPr/>
          <p:nvPr/>
        </p:nvSpPr>
        <p:spPr>
          <a:xfrm rot="3802791" flipV="1">
            <a:off x="3871951" y="1517446"/>
            <a:ext cx="542503" cy="340551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17" name="Picture 16"/>
          <p:cNvPicPr>
            <a:picLocks noChangeAspect="1"/>
          </p:cNvPicPr>
          <p:nvPr/>
        </p:nvPicPr>
        <p:blipFill>
          <a:blip r:embed="rId6"/>
          <a:stretch>
            <a:fillRect/>
          </a:stretch>
        </p:blipFill>
        <p:spPr>
          <a:xfrm>
            <a:off x="2449518" y="2503272"/>
            <a:ext cx="1166330" cy="667160"/>
          </a:xfrm>
          <a:prstGeom prst="rect">
            <a:avLst/>
          </a:prstGeom>
        </p:spPr>
      </p:pic>
      <p:sp>
        <p:nvSpPr>
          <p:cNvPr id="18" name="TextBox 17"/>
          <p:cNvSpPr txBox="1"/>
          <p:nvPr/>
        </p:nvSpPr>
        <p:spPr>
          <a:xfrm>
            <a:off x="924947" y="2879723"/>
            <a:ext cx="2544496" cy="1384995"/>
          </a:xfrm>
          <a:prstGeom prst="rect">
            <a:avLst/>
          </a:prstGeom>
          <a:noFill/>
        </p:spPr>
        <p:txBody>
          <a:bodyPr wrap="square" rtlCol="0">
            <a:spAutoFit/>
          </a:bodyPr>
          <a:lstStyle/>
          <a:p>
            <a:r>
              <a:rPr lang="en-AU" sz="1400" dirty="0"/>
              <a:t>This price of the second hand bond will be lower than the original amount for the new bond because </a:t>
            </a:r>
            <a:r>
              <a:rPr lang="en-AU" sz="1400" b="1" dirty="0"/>
              <a:t>bond has been partly paid off</a:t>
            </a:r>
            <a:r>
              <a:rPr lang="en-AU" sz="1400" dirty="0"/>
              <a:t>)</a:t>
            </a:r>
          </a:p>
          <a:p>
            <a:r>
              <a:rPr lang="en-AU" sz="1400" dirty="0" err="1"/>
              <a:t>Eg</a:t>
            </a:r>
            <a:r>
              <a:rPr lang="en-AU" sz="1400" dirty="0"/>
              <a:t>. $500</a:t>
            </a:r>
          </a:p>
        </p:txBody>
      </p:sp>
      <p:sp>
        <p:nvSpPr>
          <p:cNvPr id="19" name="Curved Right Arrow 18"/>
          <p:cNvSpPr/>
          <p:nvPr/>
        </p:nvSpPr>
        <p:spPr>
          <a:xfrm rot="15003498" flipV="1">
            <a:off x="6364123" y="565499"/>
            <a:ext cx="985315" cy="8913130"/>
          </a:xfrm>
          <a:prstGeom prst="curv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20" name="Picture 19"/>
          <p:cNvPicPr>
            <a:picLocks noChangeAspect="1"/>
          </p:cNvPicPr>
          <p:nvPr/>
        </p:nvPicPr>
        <p:blipFill>
          <a:blip r:embed="rId7"/>
          <a:stretch>
            <a:fillRect/>
          </a:stretch>
        </p:blipFill>
        <p:spPr>
          <a:xfrm>
            <a:off x="1221947" y="4266647"/>
            <a:ext cx="1171739" cy="2219635"/>
          </a:xfrm>
          <a:prstGeom prst="rect">
            <a:avLst/>
          </a:prstGeom>
        </p:spPr>
      </p:pic>
      <p:sp>
        <p:nvSpPr>
          <p:cNvPr id="21" name="Curved Right Arrow 20"/>
          <p:cNvSpPr/>
          <p:nvPr/>
        </p:nvSpPr>
        <p:spPr>
          <a:xfrm rot="14661549" flipV="1">
            <a:off x="4519997" y="3928814"/>
            <a:ext cx="416560" cy="234413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22" name="Picture 21"/>
          <p:cNvPicPr>
            <a:picLocks noChangeAspect="1"/>
          </p:cNvPicPr>
          <p:nvPr/>
        </p:nvPicPr>
        <p:blipFill>
          <a:blip r:embed="rId5"/>
          <a:stretch>
            <a:fillRect/>
          </a:stretch>
        </p:blipFill>
        <p:spPr>
          <a:xfrm>
            <a:off x="3872563" y="4278318"/>
            <a:ext cx="1388941" cy="858401"/>
          </a:xfrm>
          <a:prstGeom prst="rect">
            <a:avLst/>
          </a:prstGeom>
        </p:spPr>
      </p:pic>
      <p:pic>
        <p:nvPicPr>
          <p:cNvPr id="23" name="Picture 22"/>
          <p:cNvPicPr>
            <a:picLocks noChangeAspect="1"/>
          </p:cNvPicPr>
          <p:nvPr/>
        </p:nvPicPr>
        <p:blipFill>
          <a:blip r:embed="rId8"/>
          <a:stretch>
            <a:fillRect/>
          </a:stretch>
        </p:blipFill>
        <p:spPr>
          <a:xfrm>
            <a:off x="9803081" y="425175"/>
            <a:ext cx="1292966" cy="959190"/>
          </a:xfrm>
          <a:prstGeom prst="rect">
            <a:avLst/>
          </a:prstGeom>
        </p:spPr>
      </p:pic>
      <p:sp>
        <p:nvSpPr>
          <p:cNvPr id="24" name="TextBox 23"/>
          <p:cNvSpPr txBox="1"/>
          <p:nvPr/>
        </p:nvSpPr>
        <p:spPr>
          <a:xfrm>
            <a:off x="10884877" y="1437640"/>
            <a:ext cx="1111582" cy="461665"/>
          </a:xfrm>
          <a:prstGeom prst="rect">
            <a:avLst/>
          </a:prstGeom>
          <a:noFill/>
        </p:spPr>
        <p:txBody>
          <a:bodyPr wrap="square" rtlCol="0">
            <a:spAutoFit/>
          </a:bodyPr>
          <a:lstStyle/>
          <a:p>
            <a:r>
              <a:rPr lang="en-US" sz="1200" dirty="0"/>
              <a:t>Often the government</a:t>
            </a:r>
          </a:p>
        </p:txBody>
      </p:sp>
    </p:spTree>
    <p:extLst>
      <p:ext uri="{BB962C8B-B14F-4D97-AF65-F5344CB8AC3E}">
        <p14:creationId xmlns:p14="http://schemas.microsoft.com/office/powerpoint/2010/main" val="58200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19"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a:t>What are the three main uses of money?</a:t>
            </a:r>
          </a:p>
          <a:p>
            <a:r>
              <a:rPr lang="en-US" dirty="0">
                <a:solidFill>
                  <a:srgbClr val="FF0000"/>
                </a:solidFill>
              </a:rPr>
              <a:t>Medium of exchange – buying things</a:t>
            </a:r>
          </a:p>
          <a:p>
            <a:r>
              <a:rPr lang="en-US" dirty="0">
                <a:solidFill>
                  <a:srgbClr val="FF0000"/>
                </a:solidFill>
              </a:rPr>
              <a:t>Store of value – save for the future</a:t>
            </a:r>
          </a:p>
          <a:p>
            <a:r>
              <a:rPr lang="en-US" dirty="0">
                <a:solidFill>
                  <a:srgbClr val="FF0000"/>
                </a:solidFill>
              </a:rPr>
              <a:t>Unit of Account – measure the value of things in dollars/yuan/euros etc.</a:t>
            </a:r>
          </a:p>
          <a:p>
            <a:r>
              <a:rPr lang="en-AU" dirty="0"/>
              <a:t>Supposing there is unpredictable and high inflation in the economy. Which roles of money are most affected?</a:t>
            </a:r>
          </a:p>
          <a:p>
            <a:r>
              <a:rPr lang="en-AU" dirty="0">
                <a:solidFill>
                  <a:srgbClr val="FF0000"/>
                </a:solidFill>
              </a:rPr>
              <a:t>Store of value – savings eroded</a:t>
            </a:r>
          </a:p>
          <a:p>
            <a:r>
              <a:rPr lang="en-AU" dirty="0">
                <a:solidFill>
                  <a:srgbClr val="FF0000"/>
                </a:solidFill>
              </a:rPr>
              <a:t>Unit of account – price change is from real change in value or just inflation?</a:t>
            </a:r>
          </a:p>
          <a:p>
            <a:r>
              <a:rPr lang="en-AU" dirty="0"/>
              <a:t>Is a gift card that is accepted at some stores only considered money?</a:t>
            </a:r>
          </a:p>
          <a:p>
            <a:r>
              <a:rPr lang="en-AU" dirty="0">
                <a:solidFill>
                  <a:srgbClr val="FF0000"/>
                </a:solidFill>
              </a:rPr>
              <a:t>It is not universally accepted as a medium of exchange and so it is considered ‘near monies’.</a:t>
            </a:r>
          </a:p>
          <a:p>
            <a:endParaRPr lang="en-AU"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403481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CCAF8-31A1-9E4E-B909-308D778E72B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8353D56-65C6-58F9-482E-0AC31E8A4DF9}"/>
              </a:ext>
            </a:extLst>
          </p:cNvPr>
          <p:cNvSpPr>
            <a:spLocks noGrp="1"/>
          </p:cNvSpPr>
          <p:nvPr>
            <p:ph idx="1"/>
          </p:nvPr>
        </p:nvSpPr>
        <p:spPr/>
        <p:txBody>
          <a:bodyPr/>
          <a:lstStyle/>
          <a:p>
            <a:r>
              <a:rPr lang="en-US" dirty="0"/>
              <a:t>You bought a bond which pays x% interest. Instead of waiting for the bond to pay you back over a long period, what can you do?</a:t>
            </a:r>
          </a:p>
          <a:p>
            <a:r>
              <a:rPr lang="en-US" dirty="0">
                <a:solidFill>
                  <a:srgbClr val="FF0000"/>
                </a:solidFill>
              </a:rPr>
              <a:t>You can sell your bond on the second hand market for bonds.</a:t>
            </a:r>
          </a:p>
          <a:p>
            <a:r>
              <a:rPr lang="en-US" dirty="0">
                <a:solidFill>
                  <a:srgbClr val="FF0000"/>
                </a:solidFill>
              </a:rPr>
              <a:t> </a:t>
            </a:r>
            <a:r>
              <a:rPr lang="en-US" dirty="0" err="1">
                <a:solidFill>
                  <a:srgbClr val="FF0000"/>
                </a:solidFill>
              </a:rPr>
              <a:t>Eg.</a:t>
            </a:r>
            <a:r>
              <a:rPr lang="en-US" dirty="0">
                <a:solidFill>
                  <a:srgbClr val="FF0000"/>
                </a:solidFill>
              </a:rPr>
              <a:t> You have a 5 year bond that has 3 years left. You decide to sell it on the second hand bond market. Now the new owner of the bond will receive the interest payments.</a:t>
            </a:r>
          </a:p>
          <a:p>
            <a:endParaRPr lang="en-US" dirty="0"/>
          </a:p>
        </p:txBody>
      </p:sp>
    </p:spTree>
    <p:extLst>
      <p:ext uri="{BB962C8B-B14F-4D97-AF65-F5344CB8AC3E}">
        <p14:creationId xmlns:p14="http://schemas.microsoft.com/office/powerpoint/2010/main" val="139085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Oval 3"/>
          <p:cNvSpPr/>
          <p:nvPr/>
        </p:nvSpPr>
        <p:spPr>
          <a:xfrm>
            <a:off x="523702" y="1064029"/>
            <a:ext cx="11263745" cy="5295207"/>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8969434" y="2452256"/>
            <a:ext cx="2285999" cy="166254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355869" y="1313411"/>
            <a:ext cx="3167149" cy="369332"/>
          </a:xfrm>
          <a:prstGeom prst="rect">
            <a:avLst/>
          </a:prstGeom>
          <a:noFill/>
        </p:spPr>
        <p:txBody>
          <a:bodyPr wrap="square" rtlCol="0">
            <a:spAutoFit/>
          </a:bodyPr>
          <a:lstStyle/>
          <a:p>
            <a:r>
              <a:rPr lang="en-US" dirty="0"/>
              <a:t>Total Bonds In Circulation</a:t>
            </a:r>
          </a:p>
        </p:txBody>
      </p:sp>
      <p:sp>
        <p:nvSpPr>
          <p:cNvPr id="7" name="TextBox 6"/>
          <p:cNvSpPr txBox="1"/>
          <p:nvPr/>
        </p:nvSpPr>
        <p:spPr>
          <a:xfrm>
            <a:off x="9501447" y="2585258"/>
            <a:ext cx="1571106" cy="923330"/>
          </a:xfrm>
          <a:prstGeom prst="rect">
            <a:avLst/>
          </a:prstGeom>
          <a:noFill/>
        </p:spPr>
        <p:txBody>
          <a:bodyPr wrap="square" rtlCol="0">
            <a:spAutoFit/>
          </a:bodyPr>
          <a:lstStyle/>
          <a:p>
            <a:r>
              <a:rPr lang="en-US" dirty="0"/>
              <a:t>New Bonds issued this year</a:t>
            </a:r>
          </a:p>
        </p:txBody>
      </p:sp>
      <p:sp>
        <p:nvSpPr>
          <p:cNvPr id="8" name="TextBox 7"/>
          <p:cNvSpPr txBox="1"/>
          <p:nvPr/>
        </p:nvSpPr>
        <p:spPr>
          <a:xfrm>
            <a:off x="3200400" y="2585258"/>
            <a:ext cx="4322618" cy="646331"/>
          </a:xfrm>
          <a:prstGeom prst="rect">
            <a:avLst/>
          </a:prstGeom>
          <a:noFill/>
        </p:spPr>
        <p:txBody>
          <a:bodyPr wrap="square" rtlCol="0">
            <a:spAutoFit/>
          </a:bodyPr>
          <a:lstStyle/>
          <a:p>
            <a:r>
              <a:rPr lang="en-US" dirty="0"/>
              <a:t>The vast majority of bonds in circulation are older; issued in previous years. </a:t>
            </a:r>
          </a:p>
        </p:txBody>
      </p:sp>
    </p:spTree>
    <p:extLst>
      <p:ext uri="{BB962C8B-B14F-4D97-AF65-F5344CB8AC3E}">
        <p14:creationId xmlns:p14="http://schemas.microsoft.com/office/powerpoint/2010/main" val="40611330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True or False? The majority of bonds that are in circulation are issued in the current year.</a:t>
            </a:r>
          </a:p>
          <a:p>
            <a:r>
              <a:rPr lang="en-US" dirty="0">
                <a:solidFill>
                  <a:srgbClr val="FF0000"/>
                </a:solidFill>
              </a:rPr>
              <a:t>False</a:t>
            </a:r>
          </a:p>
        </p:txBody>
      </p:sp>
    </p:spTree>
    <p:extLst>
      <p:ext uri="{BB962C8B-B14F-4D97-AF65-F5344CB8AC3E}">
        <p14:creationId xmlns:p14="http://schemas.microsoft.com/office/powerpoint/2010/main" val="250322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7158" y="300069"/>
            <a:ext cx="9069859" cy="691515"/>
          </a:xfrm>
        </p:spPr>
        <p:txBody>
          <a:bodyPr>
            <a:normAutofit fontScale="90000"/>
          </a:bodyPr>
          <a:lstStyle/>
          <a:p>
            <a:r>
              <a:rPr lang="en-AU" dirty="0"/>
              <a:t>Interest Rate Effect on Bond Price Example</a:t>
            </a:r>
          </a:p>
        </p:txBody>
      </p:sp>
      <p:sp>
        <p:nvSpPr>
          <p:cNvPr id="5" name="Content Placeholder 4"/>
          <p:cNvSpPr>
            <a:spLocks noGrp="1"/>
          </p:cNvSpPr>
          <p:nvPr>
            <p:ph sz="half" idx="1"/>
          </p:nvPr>
        </p:nvSpPr>
        <p:spPr>
          <a:xfrm>
            <a:off x="268715" y="2119011"/>
            <a:ext cx="4136231" cy="3061012"/>
          </a:xfrm>
          <a:solidFill>
            <a:schemeClr val="accent3">
              <a:lumMod val="20000"/>
              <a:lumOff val="80000"/>
            </a:schemeClr>
          </a:solidFill>
        </p:spPr>
        <p:txBody>
          <a:bodyPr>
            <a:normAutofit fontScale="92500" lnSpcReduction="20000"/>
          </a:bodyPr>
          <a:lstStyle/>
          <a:p>
            <a:pPr marL="0" indent="0">
              <a:buNone/>
            </a:pPr>
            <a:r>
              <a:rPr lang="en-AU" b="1" dirty="0"/>
              <a:t>High Market Interest Rates </a:t>
            </a:r>
            <a:r>
              <a:rPr lang="en-AU" dirty="0" err="1"/>
              <a:t>eg</a:t>
            </a:r>
            <a:r>
              <a:rPr lang="en-AU" dirty="0"/>
              <a:t>. 10%</a:t>
            </a:r>
          </a:p>
          <a:p>
            <a:r>
              <a:rPr lang="en-AU" dirty="0"/>
              <a:t>Now our bond and it’s coupon rate will not appear that great because there are </a:t>
            </a:r>
            <a:r>
              <a:rPr lang="en-AU" dirty="0">
                <a:solidFill>
                  <a:srgbClr val="00B050"/>
                </a:solidFill>
              </a:rPr>
              <a:t>other options that pay higher interest</a:t>
            </a:r>
            <a:r>
              <a:rPr lang="en-AU" dirty="0"/>
              <a:t>. So people will be less willing to buy this bond and </a:t>
            </a:r>
            <a:r>
              <a:rPr lang="en-AU" dirty="0">
                <a:solidFill>
                  <a:srgbClr val="00B050"/>
                </a:solidFill>
              </a:rPr>
              <a:t>so the bond price falls</a:t>
            </a:r>
            <a:r>
              <a:rPr lang="en-AU" dirty="0"/>
              <a:t>. </a:t>
            </a:r>
          </a:p>
          <a:p>
            <a:endParaRPr lang="en-AU" dirty="0"/>
          </a:p>
          <a:p>
            <a:endParaRPr lang="en-AU" dirty="0"/>
          </a:p>
        </p:txBody>
      </p:sp>
      <p:sp>
        <p:nvSpPr>
          <p:cNvPr id="6" name="Content Placeholder 5"/>
          <p:cNvSpPr>
            <a:spLocks noGrp="1"/>
          </p:cNvSpPr>
          <p:nvPr>
            <p:ph sz="half" idx="2"/>
          </p:nvPr>
        </p:nvSpPr>
        <p:spPr>
          <a:xfrm>
            <a:off x="7541622" y="2119010"/>
            <a:ext cx="4336786" cy="4657393"/>
          </a:xfrm>
          <a:solidFill>
            <a:schemeClr val="accent4">
              <a:lumMod val="20000"/>
              <a:lumOff val="80000"/>
            </a:schemeClr>
          </a:solidFill>
        </p:spPr>
        <p:txBody>
          <a:bodyPr>
            <a:normAutofit fontScale="92500" lnSpcReduction="20000"/>
          </a:bodyPr>
          <a:lstStyle/>
          <a:p>
            <a:pPr marL="0" indent="0">
              <a:buNone/>
            </a:pPr>
            <a:r>
              <a:rPr lang="en-AU" b="1" dirty="0"/>
              <a:t>Low Market Interest Rates </a:t>
            </a:r>
            <a:r>
              <a:rPr lang="en-AU" dirty="0" err="1"/>
              <a:t>eg</a:t>
            </a:r>
            <a:r>
              <a:rPr lang="en-AU" dirty="0"/>
              <a:t>. 1%</a:t>
            </a:r>
          </a:p>
          <a:p>
            <a:r>
              <a:rPr lang="en-AU" dirty="0">
                <a:solidFill>
                  <a:srgbClr val="00B0F0"/>
                </a:solidFill>
              </a:rPr>
              <a:t>Now our bond will pay higher interest</a:t>
            </a:r>
            <a:r>
              <a:rPr lang="en-AU" dirty="0"/>
              <a:t> </a:t>
            </a:r>
            <a:r>
              <a:rPr lang="en-AU" dirty="0">
                <a:solidFill>
                  <a:srgbClr val="00B0F0"/>
                </a:solidFill>
              </a:rPr>
              <a:t>than other assets</a:t>
            </a:r>
            <a:r>
              <a:rPr lang="en-AU" dirty="0"/>
              <a:t> and will appear amazing compared to the 1% interest rate. People will be willing to </a:t>
            </a:r>
            <a:r>
              <a:rPr lang="en-AU" dirty="0">
                <a:solidFill>
                  <a:srgbClr val="00B0F0"/>
                </a:solidFill>
              </a:rPr>
              <a:t>pay a higher price for the bond</a:t>
            </a:r>
            <a:r>
              <a:rPr lang="en-AU" dirty="0"/>
              <a:t>. </a:t>
            </a:r>
          </a:p>
          <a:p>
            <a:endParaRPr lang="en-AU" dirty="0"/>
          </a:p>
        </p:txBody>
      </p:sp>
      <p:sp>
        <p:nvSpPr>
          <p:cNvPr id="7" name="Content Placeholder 5"/>
          <p:cNvSpPr txBox="1">
            <a:spLocks/>
          </p:cNvSpPr>
          <p:nvPr/>
        </p:nvSpPr>
        <p:spPr>
          <a:xfrm>
            <a:off x="1991360" y="1146492"/>
            <a:ext cx="7772400" cy="1188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Let’s say we have a </a:t>
            </a:r>
            <a:r>
              <a:rPr lang="en-AU" dirty="0">
                <a:solidFill>
                  <a:srgbClr val="FF0000"/>
                </a:solidFill>
              </a:rPr>
              <a:t>5 year bond </a:t>
            </a:r>
            <a:r>
              <a:rPr lang="en-AU" dirty="0"/>
              <a:t>where the original amount was </a:t>
            </a:r>
            <a:r>
              <a:rPr lang="en-AU" dirty="0">
                <a:solidFill>
                  <a:srgbClr val="FF0000"/>
                </a:solidFill>
              </a:rPr>
              <a:t>$1000</a:t>
            </a:r>
            <a:r>
              <a:rPr lang="en-AU" dirty="0"/>
              <a:t> and the interest rate is </a:t>
            </a:r>
            <a:r>
              <a:rPr lang="en-AU" dirty="0">
                <a:solidFill>
                  <a:srgbClr val="FF0000"/>
                </a:solidFill>
              </a:rPr>
              <a:t>5%</a:t>
            </a:r>
            <a:r>
              <a:rPr lang="en-AU" dirty="0"/>
              <a:t>.</a:t>
            </a:r>
          </a:p>
        </p:txBody>
      </p:sp>
      <p:pic>
        <p:nvPicPr>
          <p:cNvPr id="9" name="Picture 8"/>
          <p:cNvPicPr>
            <a:picLocks noChangeAspect="1"/>
          </p:cNvPicPr>
          <p:nvPr/>
        </p:nvPicPr>
        <p:blipFill>
          <a:blip r:embed="rId2"/>
          <a:stretch>
            <a:fillRect/>
          </a:stretch>
        </p:blipFill>
        <p:spPr>
          <a:xfrm>
            <a:off x="9860169" y="5057992"/>
            <a:ext cx="1600423" cy="1438476"/>
          </a:xfrm>
          <a:prstGeom prst="rect">
            <a:avLst/>
          </a:prstGeom>
        </p:spPr>
      </p:pic>
      <p:pic>
        <p:nvPicPr>
          <p:cNvPr id="10" name="Picture 9"/>
          <p:cNvPicPr>
            <a:picLocks noChangeAspect="1"/>
          </p:cNvPicPr>
          <p:nvPr/>
        </p:nvPicPr>
        <p:blipFill>
          <a:blip r:embed="rId3"/>
          <a:stretch>
            <a:fillRect/>
          </a:stretch>
        </p:blipFill>
        <p:spPr>
          <a:xfrm>
            <a:off x="1221935" y="5486400"/>
            <a:ext cx="1762371" cy="1286054"/>
          </a:xfrm>
          <a:prstGeom prst="rect">
            <a:avLst/>
          </a:prstGeom>
        </p:spPr>
      </p:pic>
      <p:pic>
        <p:nvPicPr>
          <p:cNvPr id="11" name="Picture 10"/>
          <p:cNvPicPr>
            <a:picLocks noChangeAspect="1"/>
          </p:cNvPicPr>
          <p:nvPr/>
        </p:nvPicPr>
        <p:blipFill>
          <a:blip r:embed="rId4"/>
          <a:stretch>
            <a:fillRect/>
          </a:stretch>
        </p:blipFill>
        <p:spPr>
          <a:xfrm>
            <a:off x="4632088" y="2062446"/>
            <a:ext cx="2445767" cy="1511546"/>
          </a:xfrm>
          <a:prstGeom prst="rect">
            <a:avLst/>
          </a:prstGeom>
        </p:spPr>
      </p:pic>
      <p:cxnSp>
        <p:nvCxnSpPr>
          <p:cNvPr id="13" name="Straight Connector 12"/>
          <p:cNvCxnSpPr/>
          <p:nvPr/>
        </p:nvCxnSpPr>
        <p:spPr>
          <a:xfrm flipH="1" flipV="1">
            <a:off x="6096000" y="2927838"/>
            <a:ext cx="3870960" cy="2558562"/>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103121" y="2927838"/>
            <a:ext cx="3462410" cy="2769382"/>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9274000" y="208757"/>
            <a:ext cx="2772759" cy="1600438"/>
          </a:xfrm>
          <a:prstGeom prst="rect">
            <a:avLst/>
          </a:prstGeom>
          <a:solidFill>
            <a:srgbClr val="FFFF00"/>
          </a:solidFill>
        </p:spPr>
        <p:txBody>
          <a:bodyPr wrap="square" rtlCol="0">
            <a:spAutoFit/>
          </a:bodyPr>
          <a:lstStyle/>
          <a:p>
            <a:r>
              <a:rPr lang="en-AU" sz="1600" dirty="0">
                <a:solidFill>
                  <a:srgbClr val="FF0000"/>
                </a:solidFill>
              </a:rPr>
              <a:t>Summary</a:t>
            </a:r>
          </a:p>
          <a:p>
            <a:r>
              <a:rPr lang="en-AU" sz="1600" dirty="0">
                <a:solidFill>
                  <a:srgbClr val="FF0000"/>
                </a:solidFill>
              </a:rPr>
              <a:t>2</a:t>
            </a:r>
            <a:r>
              <a:rPr lang="en-AU" sz="1600" baseline="30000" dirty="0">
                <a:solidFill>
                  <a:srgbClr val="FF0000"/>
                </a:solidFill>
              </a:rPr>
              <a:t>nd</a:t>
            </a:r>
            <a:r>
              <a:rPr lang="en-AU" sz="1600" dirty="0">
                <a:solidFill>
                  <a:srgbClr val="FF0000"/>
                </a:solidFill>
              </a:rPr>
              <a:t> hand bonds will be more attractive if they pay a higher interest rate than the market interest rate.</a:t>
            </a:r>
          </a:p>
          <a:p>
            <a:r>
              <a:rPr lang="en-AU" sz="1600" dirty="0">
                <a:solidFill>
                  <a:srgbClr val="FF0000"/>
                </a:solidFill>
              </a:rPr>
              <a:t>And vice versa. </a:t>
            </a:r>
          </a:p>
        </p:txBody>
      </p:sp>
      <p:sp>
        <p:nvSpPr>
          <p:cNvPr id="3" name="TextBox 2"/>
          <p:cNvSpPr txBox="1"/>
          <p:nvPr/>
        </p:nvSpPr>
        <p:spPr>
          <a:xfrm>
            <a:off x="3086100" y="5407269"/>
            <a:ext cx="1230923" cy="646331"/>
          </a:xfrm>
          <a:prstGeom prst="rect">
            <a:avLst/>
          </a:prstGeom>
          <a:solidFill>
            <a:srgbClr val="FFFF00"/>
          </a:solidFill>
        </p:spPr>
        <p:txBody>
          <a:bodyPr wrap="square" rtlCol="0">
            <a:spAutoFit/>
          </a:bodyPr>
          <a:lstStyle/>
          <a:p>
            <a:r>
              <a:rPr lang="en-US" b="1" dirty="0"/>
              <a:t>↓Price of the bond</a:t>
            </a:r>
          </a:p>
        </p:txBody>
      </p:sp>
      <p:sp>
        <p:nvSpPr>
          <p:cNvPr id="15" name="TextBox 14"/>
          <p:cNvSpPr txBox="1"/>
          <p:nvPr/>
        </p:nvSpPr>
        <p:spPr>
          <a:xfrm>
            <a:off x="8397362" y="5374054"/>
            <a:ext cx="1230923" cy="646331"/>
          </a:xfrm>
          <a:prstGeom prst="rect">
            <a:avLst/>
          </a:prstGeom>
          <a:solidFill>
            <a:srgbClr val="FFFF00"/>
          </a:solidFill>
        </p:spPr>
        <p:txBody>
          <a:bodyPr wrap="square" rtlCol="0">
            <a:spAutoFit/>
          </a:bodyPr>
          <a:lstStyle/>
          <a:p>
            <a:r>
              <a:rPr lang="en-US" b="1" dirty="0"/>
              <a:t>↑Price of the bond</a:t>
            </a:r>
          </a:p>
        </p:txBody>
      </p:sp>
      <p:sp>
        <p:nvSpPr>
          <p:cNvPr id="8" name="TextBox 7"/>
          <p:cNvSpPr txBox="1"/>
          <p:nvPr/>
        </p:nvSpPr>
        <p:spPr>
          <a:xfrm>
            <a:off x="4791051" y="2688163"/>
            <a:ext cx="1388533" cy="369332"/>
          </a:xfrm>
          <a:prstGeom prst="rect">
            <a:avLst/>
          </a:prstGeom>
          <a:noFill/>
        </p:spPr>
        <p:txBody>
          <a:bodyPr wrap="square" rtlCol="0">
            <a:spAutoFit/>
          </a:bodyPr>
          <a:lstStyle/>
          <a:p>
            <a:r>
              <a:rPr lang="en-US" dirty="0"/>
              <a:t>Government</a:t>
            </a:r>
          </a:p>
        </p:txBody>
      </p:sp>
    </p:spTree>
    <p:extLst>
      <p:ext uri="{BB962C8B-B14F-4D97-AF65-F5344CB8AC3E}">
        <p14:creationId xmlns:p14="http://schemas.microsoft.com/office/powerpoint/2010/main" val="296541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bg/>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bg/>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2050" name="Picture 2" descr="Distracted Boyfriend': Meet the Stars of the Meme of the Summ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90563"/>
            <a:ext cx="9753600" cy="5486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58629" y="3396343"/>
            <a:ext cx="1988457" cy="923330"/>
          </a:xfrm>
          <a:prstGeom prst="rect">
            <a:avLst/>
          </a:prstGeom>
          <a:solidFill>
            <a:schemeClr val="bg1"/>
          </a:solidFill>
        </p:spPr>
        <p:txBody>
          <a:bodyPr wrap="square" rtlCol="0">
            <a:spAutoFit/>
          </a:bodyPr>
          <a:lstStyle/>
          <a:p>
            <a:r>
              <a:rPr lang="en-US" dirty="0"/>
              <a:t>Old bonds</a:t>
            </a:r>
          </a:p>
          <a:p>
            <a:endParaRPr lang="en-US" dirty="0"/>
          </a:p>
          <a:p>
            <a:r>
              <a:rPr lang="en-US" dirty="0"/>
              <a:t>3% Interest</a:t>
            </a:r>
          </a:p>
        </p:txBody>
      </p:sp>
      <p:sp>
        <p:nvSpPr>
          <p:cNvPr id="7" name="TextBox 6"/>
          <p:cNvSpPr txBox="1"/>
          <p:nvPr/>
        </p:nvSpPr>
        <p:spPr>
          <a:xfrm>
            <a:off x="2735944" y="3678128"/>
            <a:ext cx="1988457" cy="1477328"/>
          </a:xfrm>
          <a:prstGeom prst="rect">
            <a:avLst/>
          </a:prstGeom>
          <a:solidFill>
            <a:schemeClr val="bg1"/>
          </a:solidFill>
        </p:spPr>
        <p:txBody>
          <a:bodyPr wrap="square" rtlCol="0">
            <a:spAutoFit/>
          </a:bodyPr>
          <a:lstStyle/>
          <a:p>
            <a:r>
              <a:rPr lang="en-US" dirty="0"/>
              <a:t>New bonds and other interest bearing assets</a:t>
            </a:r>
          </a:p>
          <a:p>
            <a:endParaRPr lang="en-US" dirty="0"/>
          </a:p>
          <a:p>
            <a:r>
              <a:rPr lang="en-US" dirty="0"/>
              <a:t>4% Interest</a:t>
            </a:r>
          </a:p>
        </p:txBody>
      </p:sp>
      <p:sp>
        <p:nvSpPr>
          <p:cNvPr id="8" name="TextBox 7"/>
          <p:cNvSpPr txBox="1"/>
          <p:nvPr/>
        </p:nvSpPr>
        <p:spPr>
          <a:xfrm>
            <a:off x="5871028" y="2670886"/>
            <a:ext cx="1988457" cy="369332"/>
          </a:xfrm>
          <a:prstGeom prst="rect">
            <a:avLst/>
          </a:prstGeom>
          <a:solidFill>
            <a:schemeClr val="bg1"/>
          </a:solidFill>
        </p:spPr>
        <p:txBody>
          <a:bodyPr wrap="square" rtlCol="0">
            <a:spAutoFit/>
          </a:bodyPr>
          <a:lstStyle/>
          <a:p>
            <a:r>
              <a:rPr lang="en-US" dirty="0"/>
              <a:t>Investors</a:t>
            </a:r>
          </a:p>
        </p:txBody>
      </p:sp>
    </p:spTree>
    <p:extLst>
      <p:ext uri="{BB962C8B-B14F-4D97-AF65-F5344CB8AC3E}">
        <p14:creationId xmlns:p14="http://schemas.microsoft.com/office/powerpoint/2010/main" val="25320926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r>
              <a:rPr lang="en-US" dirty="0"/>
              <a:t>What happens to the price of a bond that pays 2% interest if the interest rate in the economy increases?</a:t>
            </a:r>
          </a:p>
          <a:p>
            <a:r>
              <a:rPr lang="en-US" dirty="0">
                <a:solidFill>
                  <a:srgbClr val="FF0000"/>
                </a:solidFill>
              </a:rPr>
              <a:t>The bond’s interest isn’t as high compared to the interest rate now. So people will prefer to put their money where interest is higher.</a:t>
            </a:r>
          </a:p>
          <a:p>
            <a:r>
              <a:rPr lang="en-US" dirty="0">
                <a:solidFill>
                  <a:srgbClr val="FF0000"/>
                </a:solidFill>
              </a:rPr>
              <a:t>So ↓price of bond</a:t>
            </a:r>
          </a:p>
        </p:txBody>
      </p:sp>
    </p:spTree>
    <p:extLst>
      <p:ext uri="{BB962C8B-B14F-4D97-AF65-F5344CB8AC3E}">
        <p14:creationId xmlns:p14="http://schemas.microsoft.com/office/powerpoint/2010/main" val="48445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038" y="170900"/>
            <a:ext cx="4736123" cy="857006"/>
          </a:xfrm>
        </p:spPr>
        <p:txBody>
          <a:bodyPr/>
          <a:lstStyle/>
          <a:p>
            <a:r>
              <a:rPr lang="en-AU" dirty="0"/>
              <a:t>The Price of Bonds</a:t>
            </a:r>
          </a:p>
        </p:txBody>
      </p:sp>
      <p:sp>
        <p:nvSpPr>
          <p:cNvPr id="3" name="Content Placeholder 2"/>
          <p:cNvSpPr>
            <a:spLocks noGrp="1"/>
          </p:cNvSpPr>
          <p:nvPr>
            <p:ph idx="1"/>
          </p:nvPr>
        </p:nvSpPr>
        <p:spPr>
          <a:xfrm>
            <a:off x="205154" y="1174994"/>
            <a:ext cx="6409006" cy="2269246"/>
          </a:xfrm>
        </p:spPr>
        <p:txBody>
          <a:bodyPr>
            <a:noAutofit/>
          </a:bodyPr>
          <a:lstStyle/>
          <a:p>
            <a:r>
              <a:rPr lang="en-AU" sz="1800" dirty="0">
                <a:solidFill>
                  <a:srgbClr val="00B0F0"/>
                </a:solidFill>
              </a:rPr>
              <a:t>Bonds</a:t>
            </a:r>
            <a:r>
              <a:rPr lang="en-AU" sz="1800" dirty="0"/>
              <a:t> can be </a:t>
            </a:r>
            <a:r>
              <a:rPr lang="en-AU" sz="1800" dirty="0">
                <a:solidFill>
                  <a:srgbClr val="00B0F0"/>
                </a:solidFill>
              </a:rPr>
              <a:t>bought and sold</a:t>
            </a:r>
            <a:r>
              <a:rPr lang="en-AU" sz="1800" dirty="0"/>
              <a:t> on the </a:t>
            </a:r>
            <a:r>
              <a:rPr lang="en-AU" sz="1800" dirty="0">
                <a:solidFill>
                  <a:srgbClr val="00B0F0"/>
                </a:solidFill>
              </a:rPr>
              <a:t>open market</a:t>
            </a:r>
            <a:r>
              <a:rPr lang="en-AU" sz="1800" dirty="0"/>
              <a:t>. </a:t>
            </a:r>
          </a:p>
          <a:p>
            <a:r>
              <a:rPr lang="en-AU" sz="1800" dirty="0"/>
              <a:t>Bonds have </a:t>
            </a:r>
            <a:r>
              <a:rPr lang="en-AU" sz="1800" dirty="0">
                <a:solidFill>
                  <a:srgbClr val="7030A0"/>
                </a:solidFill>
              </a:rPr>
              <a:t>a lifetime until the debt of the bond has been repaid – called reaching maturity</a:t>
            </a:r>
            <a:r>
              <a:rPr lang="en-AU" sz="1800" dirty="0"/>
              <a:t>. When all the money and interest is repaid, the life of the bond ends – it reaches maturity.</a:t>
            </a:r>
          </a:p>
          <a:p>
            <a:r>
              <a:rPr lang="en-AU" sz="1800" dirty="0"/>
              <a:t>However, </a:t>
            </a:r>
            <a:r>
              <a:rPr lang="en-AU" sz="1800" dirty="0">
                <a:solidFill>
                  <a:srgbClr val="00B050"/>
                </a:solidFill>
              </a:rPr>
              <a:t>before the bond reaches maturity, the owner of the bond can sell their bond </a:t>
            </a:r>
            <a:r>
              <a:rPr lang="en-AU" sz="1800" dirty="0"/>
              <a:t>to someone else (just like you can sell a 2</a:t>
            </a:r>
            <a:r>
              <a:rPr lang="en-AU" sz="1800" baseline="30000" dirty="0"/>
              <a:t>nd</a:t>
            </a:r>
            <a:r>
              <a:rPr lang="en-AU" sz="1800" dirty="0"/>
              <a:t> hand phone or bike before it dies/breaks completely).</a:t>
            </a:r>
          </a:p>
        </p:txBody>
      </p:sp>
      <p:sp>
        <p:nvSpPr>
          <p:cNvPr id="4" name="Rectangle 3"/>
          <p:cNvSpPr/>
          <p:nvPr/>
        </p:nvSpPr>
        <p:spPr>
          <a:xfrm>
            <a:off x="6233401" y="251664"/>
            <a:ext cx="6096000" cy="923330"/>
          </a:xfrm>
          <a:prstGeom prst="rect">
            <a:avLst/>
          </a:prstGeom>
        </p:spPr>
        <p:txBody>
          <a:bodyPr>
            <a:spAutoFit/>
          </a:bodyPr>
          <a:lstStyle/>
          <a:p>
            <a:r>
              <a:rPr lang="en-AU" dirty="0"/>
              <a:t>Note: Loans tend to be  more strongly linked to one borrower and one lender, and therefore can’t be sold on the open market.</a:t>
            </a:r>
          </a:p>
        </p:txBody>
      </p:sp>
      <p:sp>
        <p:nvSpPr>
          <p:cNvPr id="5" name="Rectangle 4"/>
          <p:cNvSpPr/>
          <p:nvPr/>
        </p:nvSpPr>
        <p:spPr>
          <a:xfrm>
            <a:off x="249897" y="3810000"/>
            <a:ext cx="6096000" cy="2308324"/>
          </a:xfrm>
          <a:prstGeom prst="rect">
            <a:avLst/>
          </a:prstGeom>
          <a:solidFill>
            <a:schemeClr val="bg1"/>
          </a:solidFill>
          <a:ln>
            <a:solidFill>
              <a:schemeClr val="tx1"/>
            </a:solidFill>
          </a:ln>
        </p:spPr>
        <p:txBody>
          <a:bodyPr>
            <a:spAutoFit/>
          </a:bodyPr>
          <a:lstStyle/>
          <a:p>
            <a:r>
              <a:rPr lang="en-AU" b="1" dirty="0"/>
              <a:t>How the Interest Rate Affects Bond Price</a:t>
            </a:r>
          </a:p>
          <a:p>
            <a:r>
              <a:rPr lang="en-AU" dirty="0"/>
              <a:t>The price of the bond being sold is determined by the current market interest rate. </a:t>
            </a:r>
          </a:p>
          <a:p>
            <a:pPr lvl="1"/>
            <a:r>
              <a:rPr lang="en-AU" dirty="0"/>
              <a:t>If the </a:t>
            </a:r>
            <a:r>
              <a:rPr lang="en-AU" dirty="0">
                <a:solidFill>
                  <a:srgbClr val="00B0F0"/>
                </a:solidFill>
              </a:rPr>
              <a:t>interest rate is higher </a:t>
            </a:r>
            <a:r>
              <a:rPr lang="en-AU" dirty="0"/>
              <a:t>than the </a:t>
            </a:r>
            <a:r>
              <a:rPr lang="en-AU" dirty="0">
                <a:solidFill>
                  <a:srgbClr val="00B0F0"/>
                </a:solidFill>
              </a:rPr>
              <a:t>bond’s interest rate doesn’t seem as attractive</a:t>
            </a:r>
            <a:r>
              <a:rPr lang="en-AU" dirty="0"/>
              <a:t>. Therefore the bond’s price will be lower.</a:t>
            </a:r>
          </a:p>
          <a:p>
            <a:pPr lvl="1"/>
            <a:r>
              <a:rPr lang="en-AU" dirty="0"/>
              <a:t>If the </a:t>
            </a:r>
            <a:r>
              <a:rPr lang="en-AU" dirty="0">
                <a:solidFill>
                  <a:srgbClr val="00B050"/>
                </a:solidFill>
              </a:rPr>
              <a:t>interest rate is lower </a:t>
            </a:r>
            <a:r>
              <a:rPr lang="en-AU" dirty="0"/>
              <a:t>than the </a:t>
            </a:r>
            <a:r>
              <a:rPr lang="en-AU" dirty="0">
                <a:solidFill>
                  <a:srgbClr val="00B050"/>
                </a:solidFill>
              </a:rPr>
              <a:t>bond’s interest rate is more attractive</a:t>
            </a:r>
            <a:r>
              <a:rPr lang="en-AU" dirty="0"/>
              <a:t>. Therefore the </a:t>
            </a:r>
            <a:r>
              <a:rPr lang="en-AU" dirty="0">
                <a:solidFill>
                  <a:srgbClr val="00B050"/>
                </a:solidFill>
              </a:rPr>
              <a:t>bond’s price is higher</a:t>
            </a:r>
            <a:r>
              <a:rPr lang="en-AU" dirty="0"/>
              <a:t>. </a:t>
            </a:r>
          </a:p>
        </p:txBody>
      </p:sp>
      <p:sp>
        <p:nvSpPr>
          <p:cNvPr id="6" name="TextBox 5"/>
          <p:cNvSpPr txBox="1"/>
          <p:nvPr/>
        </p:nvSpPr>
        <p:spPr>
          <a:xfrm>
            <a:off x="7813040" y="5212080"/>
            <a:ext cx="3985651" cy="1354217"/>
          </a:xfrm>
          <a:prstGeom prst="rect">
            <a:avLst/>
          </a:prstGeom>
          <a:solidFill>
            <a:srgbClr val="FFFF00"/>
          </a:solidFill>
        </p:spPr>
        <p:txBody>
          <a:bodyPr wrap="square" rtlCol="0">
            <a:spAutoFit/>
          </a:bodyPr>
          <a:lstStyle/>
          <a:p>
            <a:r>
              <a:rPr lang="en-AU" dirty="0">
                <a:solidFill>
                  <a:srgbClr val="FF0000"/>
                </a:solidFill>
              </a:rPr>
              <a:t>Summary</a:t>
            </a:r>
            <a:endParaRPr lang="en-AU" sz="1600" dirty="0">
              <a:solidFill>
                <a:srgbClr val="FF0000"/>
              </a:solidFill>
            </a:endParaRPr>
          </a:p>
          <a:p>
            <a:r>
              <a:rPr lang="en-AU" sz="1600" dirty="0">
                <a:solidFill>
                  <a:srgbClr val="FF0000"/>
                </a:solidFill>
              </a:rPr>
              <a:t>Bonds can be resold on the open market before they are completely paid off.</a:t>
            </a:r>
          </a:p>
          <a:p>
            <a:r>
              <a:rPr lang="en-AU" sz="1600" dirty="0">
                <a:solidFill>
                  <a:srgbClr val="FF0000"/>
                </a:solidFill>
              </a:rPr>
              <a:t>High interest – bond price lower</a:t>
            </a:r>
          </a:p>
          <a:p>
            <a:r>
              <a:rPr lang="en-AU" sz="1600" dirty="0">
                <a:solidFill>
                  <a:srgbClr val="FF0000"/>
                </a:solidFill>
              </a:rPr>
              <a:t>Low interest – bond price higher</a:t>
            </a:r>
          </a:p>
        </p:txBody>
      </p:sp>
      <p:pic>
        <p:nvPicPr>
          <p:cNvPr id="7" name="Picture 6"/>
          <p:cNvPicPr>
            <a:picLocks noChangeAspect="1"/>
          </p:cNvPicPr>
          <p:nvPr/>
        </p:nvPicPr>
        <p:blipFill>
          <a:blip r:embed="rId2"/>
          <a:stretch>
            <a:fillRect/>
          </a:stretch>
        </p:blipFill>
        <p:spPr>
          <a:xfrm>
            <a:off x="6954364" y="1960880"/>
            <a:ext cx="5088167" cy="2751321"/>
          </a:xfrm>
          <a:prstGeom prst="rect">
            <a:avLst/>
          </a:prstGeom>
        </p:spPr>
      </p:pic>
      <p:sp>
        <p:nvSpPr>
          <p:cNvPr id="8" name="Freeform 7"/>
          <p:cNvSpPr/>
          <p:nvPr/>
        </p:nvSpPr>
        <p:spPr>
          <a:xfrm>
            <a:off x="6233401" y="1674873"/>
            <a:ext cx="5764520" cy="3469341"/>
          </a:xfrm>
          <a:custGeom>
            <a:avLst/>
            <a:gdLst>
              <a:gd name="connsiteX0" fmla="*/ 5271247 w 5764520"/>
              <a:gd name="connsiteY0" fmla="*/ 609600 h 3469341"/>
              <a:gd name="connsiteX1" fmla="*/ 5038164 w 5764520"/>
              <a:gd name="connsiteY1" fmla="*/ 537883 h 3469341"/>
              <a:gd name="connsiteX2" fmla="*/ 4894729 w 5764520"/>
              <a:gd name="connsiteY2" fmla="*/ 510988 h 3469341"/>
              <a:gd name="connsiteX3" fmla="*/ 4132729 w 5764520"/>
              <a:gd name="connsiteY3" fmla="*/ 304800 h 3469341"/>
              <a:gd name="connsiteX4" fmla="*/ 3953435 w 5764520"/>
              <a:gd name="connsiteY4" fmla="*/ 259977 h 3469341"/>
              <a:gd name="connsiteX5" fmla="*/ 3550023 w 5764520"/>
              <a:gd name="connsiteY5" fmla="*/ 143435 h 3469341"/>
              <a:gd name="connsiteX6" fmla="*/ 3370729 w 5764520"/>
              <a:gd name="connsiteY6" fmla="*/ 98612 h 3469341"/>
              <a:gd name="connsiteX7" fmla="*/ 3209364 w 5764520"/>
              <a:gd name="connsiteY7" fmla="*/ 53788 h 3469341"/>
              <a:gd name="connsiteX8" fmla="*/ 2949388 w 5764520"/>
              <a:gd name="connsiteY8" fmla="*/ 8965 h 3469341"/>
              <a:gd name="connsiteX9" fmla="*/ 2823882 w 5764520"/>
              <a:gd name="connsiteY9" fmla="*/ 0 h 3469341"/>
              <a:gd name="connsiteX10" fmla="*/ 1972235 w 5764520"/>
              <a:gd name="connsiteY10" fmla="*/ 26894 h 3469341"/>
              <a:gd name="connsiteX11" fmla="*/ 1882588 w 5764520"/>
              <a:gd name="connsiteY11" fmla="*/ 44824 h 3469341"/>
              <a:gd name="connsiteX12" fmla="*/ 1712259 w 5764520"/>
              <a:gd name="connsiteY12" fmla="*/ 53788 h 3469341"/>
              <a:gd name="connsiteX13" fmla="*/ 1425388 w 5764520"/>
              <a:gd name="connsiteY13" fmla="*/ 71718 h 3469341"/>
              <a:gd name="connsiteX14" fmla="*/ 690282 w 5764520"/>
              <a:gd name="connsiteY14" fmla="*/ 80683 h 3469341"/>
              <a:gd name="connsiteX15" fmla="*/ 466164 w 5764520"/>
              <a:gd name="connsiteY15" fmla="*/ 152400 h 3469341"/>
              <a:gd name="connsiteX16" fmla="*/ 439270 w 5764520"/>
              <a:gd name="connsiteY16" fmla="*/ 170330 h 3469341"/>
              <a:gd name="connsiteX17" fmla="*/ 313764 w 5764520"/>
              <a:gd name="connsiteY17" fmla="*/ 277906 h 3469341"/>
              <a:gd name="connsiteX18" fmla="*/ 215153 w 5764520"/>
              <a:gd name="connsiteY18" fmla="*/ 403412 h 3469341"/>
              <a:gd name="connsiteX19" fmla="*/ 170329 w 5764520"/>
              <a:gd name="connsiteY19" fmla="*/ 457200 h 3469341"/>
              <a:gd name="connsiteX20" fmla="*/ 152400 w 5764520"/>
              <a:gd name="connsiteY20" fmla="*/ 484094 h 3469341"/>
              <a:gd name="connsiteX21" fmla="*/ 125506 w 5764520"/>
              <a:gd name="connsiteY21" fmla="*/ 510988 h 3469341"/>
              <a:gd name="connsiteX22" fmla="*/ 62753 w 5764520"/>
              <a:gd name="connsiteY22" fmla="*/ 627530 h 3469341"/>
              <a:gd name="connsiteX23" fmla="*/ 26894 w 5764520"/>
              <a:gd name="connsiteY23" fmla="*/ 699247 h 3469341"/>
              <a:gd name="connsiteX24" fmla="*/ 17929 w 5764520"/>
              <a:gd name="connsiteY24" fmla="*/ 744071 h 3469341"/>
              <a:gd name="connsiteX25" fmla="*/ 0 w 5764520"/>
              <a:gd name="connsiteY25" fmla="*/ 815788 h 3469341"/>
              <a:gd name="connsiteX26" fmla="*/ 8964 w 5764520"/>
              <a:gd name="connsiteY26" fmla="*/ 1111624 h 3469341"/>
              <a:gd name="connsiteX27" fmla="*/ 26894 w 5764520"/>
              <a:gd name="connsiteY27" fmla="*/ 1147483 h 3469341"/>
              <a:gd name="connsiteX28" fmla="*/ 44823 w 5764520"/>
              <a:gd name="connsiteY28" fmla="*/ 1192306 h 3469341"/>
              <a:gd name="connsiteX29" fmla="*/ 53788 w 5764520"/>
              <a:gd name="connsiteY29" fmla="*/ 1237130 h 3469341"/>
              <a:gd name="connsiteX30" fmla="*/ 62753 w 5764520"/>
              <a:gd name="connsiteY30" fmla="*/ 1272988 h 3469341"/>
              <a:gd name="connsiteX31" fmla="*/ 71717 w 5764520"/>
              <a:gd name="connsiteY31" fmla="*/ 1317812 h 3469341"/>
              <a:gd name="connsiteX32" fmla="*/ 89647 w 5764520"/>
              <a:gd name="connsiteY32" fmla="*/ 1380565 h 3469341"/>
              <a:gd name="connsiteX33" fmla="*/ 107576 w 5764520"/>
              <a:gd name="connsiteY33" fmla="*/ 1541930 h 3469341"/>
              <a:gd name="connsiteX34" fmla="*/ 116541 w 5764520"/>
              <a:gd name="connsiteY34" fmla="*/ 1577788 h 3469341"/>
              <a:gd name="connsiteX35" fmla="*/ 143435 w 5764520"/>
              <a:gd name="connsiteY35" fmla="*/ 1667435 h 3469341"/>
              <a:gd name="connsiteX36" fmla="*/ 161364 w 5764520"/>
              <a:gd name="connsiteY36" fmla="*/ 1748118 h 3469341"/>
              <a:gd name="connsiteX37" fmla="*/ 170329 w 5764520"/>
              <a:gd name="connsiteY37" fmla="*/ 1783977 h 3469341"/>
              <a:gd name="connsiteX38" fmla="*/ 188259 w 5764520"/>
              <a:gd name="connsiteY38" fmla="*/ 1810871 h 3469341"/>
              <a:gd name="connsiteX39" fmla="*/ 206188 w 5764520"/>
              <a:gd name="connsiteY39" fmla="*/ 1855694 h 3469341"/>
              <a:gd name="connsiteX40" fmla="*/ 242047 w 5764520"/>
              <a:gd name="connsiteY40" fmla="*/ 1936377 h 3469341"/>
              <a:gd name="connsiteX41" fmla="*/ 259976 w 5764520"/>
              <a:gd name="connsiteY41" fmla="*/ 1999130 h 3469341"/>
              <a:gd name="connsiteX42" fmla="*/ 277906 w 5764520"/>
              <a:gd name="connsiteY42" fmla="*/ 2052918 h 3469341"/>
              <a:gd name="connsiteX43" fmla="*/ 340659 w 5764520"/>
              <a:gd name="connsiteY43" fmla="*/ 2142565 h 3469341"/>
              <a:gd name="connsiteX44" fmla="*/ 385482 w 5764520"/>
              <a:gd name="connsiteY44" fmla="*/ 2196353 h 3469341"/>
              <a:gd name="connsiteX45" fmla="*/ 403411 w 5764520"/>
              <a:gd name="connsiteY45" fmla="*/ 2223247 h 3469341"/>
              <a:gd name="connsiteX46" fmla="*/ 421341 w 5764520"/>
              <a:gd name="connsiteY46" fmla="*/ 2241177 h 3469341"/>
              <a:gd name="connsiteX47" fmla="*/ 466164 w 5764520"/>
              <a:gd name="connsiteY47" fmla="*/ 2303930 h 3469341"/>
              <a:gd name="connsiteX48" fmla="*/ 519953 w 5764520"/>
              <a:gd name="connsiteY48" fmla="*/ 2375647 h 3469341"/>
              <a:gd name="connsiteX49" fmla="*/ 546847 w 5764520"/>
              <a:gd name="connsiteY49" fmla="*/ 2393577 h 3469341"/>
              <a:gd name="connsiteX50" fmla="*/ 600635 w 5764520"/>
              <a:gd name="connsiteY50" fmla="*/ 2447365 h 3469341"/>
              <a:gd name="connsiteX51" fmla="*/ 681317 w 5764520"/>
              <a:gd name="connsiteY51" fmla="*/ 2537012 h 3469341"/>
              <a:gd name="connsiteX52" fmla="*/ 717176 w 5764520"/>
              <a:gd name="connsiteY52" fmla="*/ 2554941 h 3469341"/>
              <a:gd name="connsiteX53" fmla="*/ 762000 w 5764520"/>
              <a:gd name="connsiteY53" fmla="*/ 2599765 h 3469341"/>
              <a:gd name="connsiteX54" fmla="*/ 788894 w 5764520"/>
              <a:gd name="connsiteY54" fmla="*/ 2635624 h 3469341"/>
              <a:gd name="connsiteX55" fmla="*/ 869576 w 5764520"/>
              <a:gd name="connsiteY55" fmla="*/ 2716306 h 3469341"/>
              <a:gd name="connsiteX56" fmla="*/ 905435 w 5764520"/>
              <a:gd name="connsiteY56" fmla="*/ 2734235 h 3469341"/>
              <a:gd name="connsiteX57" fmla="*/ 932329 w 5764520"/>
              <a:gd name="connsiteY57" fmla="*/ 2770094 h 3469341"/>
              <a:gd name="connsiteX58" fmla="*/ 968188 w 5764520"/>
              <a:gd name="connsiteY58" fmla="*/ 2796988 h 3469341"/>
              <a:gd name="connsiteX59" fmla="*/ 995082 w 5764520"/>
              <a:gd name="connsiteY59" fmla="*/ 2814918 h 3469341"/>
              <a:gd name="connsiteX60" fmla="*/ 1021976 w 5764520"/>
              <a:gd name="connsiteY60" fmla="*/ 2850777 h 3469341"/>
              <a:gd name="connsiteX61" fmla="*/ 1057835 w 5764520"/>
              <a:gd name="connsiteY61" fmla="*/ 2877671 h 3469341"/>
              <a:gd name="connsiteX62" fmla="*/ 1102659 w 5764520"/>
              <a:gd name="connsiteY62" fmla="*/ 2922494 h 3469341"/>
              <a:gd name="connsiteX63" fmla="*/ 1129553 w 5764520"/>
              <a:gd name="connsiteY63" fmla="*/ 2949388 h 3469341"/>
              <a:gd name="connsiteX64" fmla="*/ 1165411 w 5764520"/>
              <a:gd name="connsiteY64" fmla="*/ 2976283 h 3469341"/>
              <a:gd name="connsiteX65" fmla="*/ 1183341 w 5764520"/>
              <a:gd name="connsiteY65" fmla="*/ 2994212 h 3469341"/>
              <a:gd name="connsiteX66" fmla="*/ 1210235 w 5764520"/>
              <a:gd name="connsiteY66" fmla="*/ 3012141 h 3469341"/>
              <a:gd name="connsiteX67" fmla="*/ 1228164 w 5764520"/>
              <a:gd name="connsiteY67" fmla="*/ 3030071 h 3469341"/>
              <a:gd name="connsiteX68" fmla="*/ 1264023 w 5764520"/>
              <a:gd name="connsiteY68" fmla="*/ 3056965 h 3469341"/>
              <a:gd name="connsiteX69" fmla="*/ 1317811 w 5764520"/>
              <a:gd name="connsiteY69" fmla="*/ 3101788 h 3469341"/>
              <a:gd name="connsiteX70" fmla="*/ 1380564 w 5764520"/>
              <a:gd name="connsiteY70" fmla="*/ 3110753 h 3469341"/>
              <a:gd name="connsiteX71" fmla="*/ 1461247 w 5764520"/>
              <a:gd name="connsiteY71" fmla="*/ 3137647 h 3469341"/>
              <a:gd name="connsiteX72" fmla="*/ 1524000 w 5764520"/>
              <a:gd name="connsiteY72" fmla="*/ 3164541 h 3469341"/>
              <a:gd name="connsiteX73" fmla="*/ 1604682 w 5764520"/>
              <a:gd name="connsiteY73" fmla="*/ 3182471 h 3469341"/>
              <a:gd name="connsiteX74" fmla="*/ 1649506 w 5764520"/>
              <a:gd name="connsiteY74" fmla="*/ 3200400 h 3469341"/>
              <a:gd name="connsiteX75" fmla="*/ 1730188 w 5764520"/>
              <a:gd name="connsiteY75" fmla="*/ 3209365 h 3469341"/>
              <a:gd name="connsiteX76" fmla="*/ 1882588 w 5764520"/>
              <a:gd name="connsiteY76" fmla="*/ 3245224 h 3469341"/>
              <a:gd name="connsiteX77" fmla="*/ 1963270 w 5764520"/>
              <a:gd name="connsiteY77" fmla="*/ 3272118 h 3469341"/>
              <a:gd name="connsiteX78" fmla="*/ 2052917 w 5764520"/>
              <a:gd name="connsiteY78" fmla="*/ 3299012 h 3469341"/>
              <a:gd name="connsiteX79" fmla="*/ 2124635 w 5764520"/>
              <a:gd name="connsiteY79" fmla="*/ 3307977 h 3469341"/>
              <a:gd name="connsiteX80" fmla="*/ 2286000 w 5764520"/>
              <a:gd name="connsiteY80" fmla="*/ 3352800 h 3469341"/>
              <a:gd name="connsiteX81" fmla="*/ 2357717 w 5764520"/>
              <a:gd name="connsiteY81" fmla="*/ 3361765 h 3469341"/>
              <a:gd name="connsiteX82" fmla="*/ 2411506 w 5764520"/>
              <a:gd name="connsiteY82" fmla="*/ 3370730 h 3469341"/>
              <a:gd name="connsiteX83" fmla="*/ 2519082 w 5764520"/>
              <a:gd name="connsiteY83" fmla="*/ 3397624 h 3469341"/>
              <a:gd name="connsiteX84" fmla="*/ 2563906 w 5764520"/>
              <a:gd name="connsiteY84" fmla="*/ 3415553 h 3469341"/>
              <a:gd name="connsiteX85" fmla="*/ 2680447 w 5764520"/>
              <a:gd name="connsiteY85" fmla="*/ 3433483 h 3469341"/>
              <a:gd name="connsiteX86" fmla="*/ 3281082 w 5764520"/>
              <a:gd name="connsiteY86" fmla="*/ 3451412 h 3469341"/>
              <a:gd name="connsiteX87" fmla="*/ 3343835 w 5764520"/>
              <a:gd name="connsiteY87" fmla="*/ 3460377 h 3469341"/>
              <a:gd name="connsiteX88" fmla="*/ 3388659 w 5764520"/>
              <a:gd name="connsiteY88" fmla="*/ 3469341 h 3469341"/>
              <a:gd name="connsiteX89" fmla="*/ 4294094 w 5764520"/>
              <a:gd name="connsiteY89" fmla="*/ 3460377 h 3469341"/>
              <a:gd name="connsiteX90" fmla="*/ 4410635 w 5764520"/>
              <a:gd name="connsiteY90" fmla="*/ 3442447 h 3469341"/>
              <a:gd name="connsiteX91" fmla="*/ 4464423 w 5764520"/>
              <a:gd name="connsiteY91" fmla="*/ 3424518 h 3469341"/>
              <a:gd name="connsiteX92" fmla="*/ 4527176 w 5764520"/>
              <a:gd name="connsiteY92" fmla="*/ 3406588 h 3469341"/>
              <a:gd name="connsiteX93" fmla="*/ 4572000 w 5764520"/>
              <a:gd name="connsiteY93" fmla="*/ 3388659 h 3469341"/>
              <a:gd name="connsiteX94" fmla="*/ 4634753 w 5764520"/>
              <a:gd name="connsiteY94" fmla="*/ 3370730 h 3469341"/>
              <a:gd name="connsiteX95" fmla="*/ 4661647 w 5764520"/>
              <a:gd name="connsiteY95" fmla="*/ 3361765 h 3469341"/>
              <a:gd name="connsiteX96" fmla="*/ 4787153 w 5764520"/>
              <a:gd name="connsiteY96" fmla="*/ 3334871 h 3469341"/>
              <a:gd name="connsiteX97" fmla="*/ 4823011 w 5764520"/>
              <a:gd name="connsiteY97" fmla="*/ 3325906 h 3469341"/>
              <a:gd name="connsiteX98" fmla="*/ 5047129 w 5764520"/>
              <a:gd name="connsiteY98" fmla="*/ 3307977 h 3469341"/>
              <a:gd name="connsiteX99" fmla="*/ 5091953 w 5764520"/>
              <a:gd name="connsiteY99" fmla="*/ 3281083 h 3469341"/>
              <a:gd name="connsiteX100" fmla="*/ 5154706 w 5764520"/>
              <a:gd name="connsiteY100" fmla="*/ 3218330 h 3469341"/>
              <a:gd name="connsiteX101" fmla="*/ 5208494 w 5764520"/>
              <a:gd name="connsiteY101" fmla="*/ 3182471 h 3469341"/>
              <a:gd name="connsiteX102" fmla="*/ 5235388 w 5764520"/>
              <a:gd name="connsiteY102" fmla="*/ 3164541 h 3469341"/>
              <a:gd name="connsiteX103" fmla="*/ 5271247 w 5764520"/>
              <a:gd name="connsiteY103" fmla="*/ 3146612 h 3469341"/>
              <a:gd name="connsiteX104" fmla="*/ 5316070 w 5764520"/>
              <a:gd name="connsiteY104" fmla="*/ 3101788 h 3469341"/>
              <a:gd name="connsiteX105" fmla="*/ 5342964 w 5764520"/>
              <a:gd name="connsiteY105" fmla="*/ 3074894 h 3469341"/>
              <a:gd name="connsiteX106" fmla="*/ 5396753 w 5764520"/>
              <a:gd name="connsiteY106" fmla="*/ 3030071 h 3469341"/>
              <a:gd name="connsiteX107" fmla="*/ 5477435 w 5764520"/>
              <a:gd name="connsiteY107" fmla="*/ 2904565 h 3469341"/>
              <a:gd name="connsiteX108" fmla="*/ 5513294 w 5764520"/>
              <a:gd name="connsiteY108" fmla="*/ 2832847 h 3469341"/>
              <a:gd name="connsiteX109" fmla="*/ 5567082 w 5764520"/>
              <a:gd name="connsiteY109" fmla="*/ 2770094 h 3469341"/>
              <a:gd name="connsiteX110" fmla="*/ 5638800 w 5764520"/>
              <a:gd name="connsiteY110" fmla="*/ 2662518 h 3469341"/>
              <a:gd name="connsiteX111" fmla="*/ 5665694 w 5764520"/>
              <a:gd name="connsiteY111" fmla="*/ 2626659 h 3469341"/>
              <a:gd name="connsiteX112" fmla="*/ 5683623 w 5764520"/>
              <a:gd name="connsiteY112" fmla="*/ 2572871 h 3469341"/>
              <a:gd name="connsiteX113" fmla="*/ 5710517 w 5764520"/>
              <a:gd name="connsiteY113" fmla="*/ 2510118 h 3469341"/>
              <a:gd name="connsiteX114" fmla="*/ 5746376 w 5764520"/>
              <a:gd name="connsiteY114" fmla="*/ 2366683 h 3469341"/>
              <a:gd name="connsiteX115" fmla="*/ 5764306 w 5764520"/>
              <a:gd name="connsiteY115" fmla="*/ 2214283 h 3469341"/>
              <a:gd name="connsiteX116" fmla="*/ 5719482 w 5764520"/>
              <a:gd name="connsiteY116" fmla="*/ 1873624 h 3469341"/>
              <a:gd name="connsiteX117" fmla="*/ 5701553 w 5764520"/>
              <a:gd name="connsiteY117" fmla="*/ 1721224 h 3469341"/>
              <a:gd name="connsiteX118" fmla="*/ 5683623 w 5764520"/>
              <a:gd name="connsiteY118" fmla="*/ 1676400 h 3469341"/>
              <a:gd name="connsiteX119" fmla="*/ 5665694 w 5764520"/>
              <a:gd name="connsiteY119" fmla="*/ 1568824 h 3469341"/>
              <a:gd name="connsiteX120" fmla="*/ 5638800 w 5764520"/>
              <a:gd name="connsiteY120" fmla="*/ 1488141 h 3469341"/>
              <a:gd name="connsiteX121" fmla="*/ 5620870 w 5764520"/>
              <a:gd name="connsiteY121" fmla="*/ 1416424 h 3469341"/>
              <a:gd name="connsiteX122" fmla="*/ 5611906 w 5764520"/>
              <a:gd name="connsiteY122" fmla="*/ 1389530 h 3469341"/>
              <a:gd name="connsiteX123" fmla="*/ 5549153 w 5764520"/>
              <a:gd name="connsiteY123" fmla="*/ 1308847 h 3469341"/>
              <a:gd name="connsiteX124" fmla="*/ 5513294 w 5764520"/>
              <a:gd name="connsiteY124" fmla="*/ 1246094 h 3469341"/>
              <a:gd name="connsiteX125" fmla="*/ 5477435 w 5764520"/>
              <a:gd name="connsiteY125" fmla="*/ 1210235 h 3469341"/>
              <a:gd name="connsiteX126" fmla="*/ 5432611 w 5764520"/>
              <a:gd name="connsiteY126" fmla="*/ 1147483 h 3469341"/>
              <a:gd name="connsiteX127" fmla="*/ 5414682 w 5764520"/>
              <a:gd name="connsiteY127" fmla="*/ 1102659 h 3469341"/>
              <a:gd name="connsiteX128" fmla="*/ 5351929 w 5764520"/>
              <a:gd name="connsiteY128" fmla="*/ 1039906 h 3469341"/>
              <a:gd name="connsiteX129" fmla="*/ 5316070 w 5764520"/>
              <a:gd name="connsiteY129" fmla="*/ 1004047 h 3469341"/>
              <a:gd name="connsiteX130" fmla="*/ 5280211 w 5764520"/>
              <a:gd name="connsiteY130" fmla="*/ 932330 h 3469341"/>
              <a:gd name="connsiteX131" fmla="*/ 5271247 w 5764520"/>
              <a:gd name="connsiteY131" fmla="*/ 905435 h 3469341"/>
              <a:gd name="connsiteX132" fmla="*/ 5244353 w 5764520"/>
              <a:gd name="connsiteY132" fmla="*/ 869577 h 3469341"/>
              <a:gd name="connsiteX133" fmla="*/ 5163670 w 5764520"/>
              <a:gd name="connsiteY133" fmla="*/ 753035 h 3469341"/>
              <a:gd name="connsiteX134" fmla="*/ 5145741 w 5764520"/>
              <a:gd name="connsiteY134" fmla="*/ 726141 h 3469341"/>
              <a:gd name="connsiteX135" fmla="*/ 5136776 w 5764520"/>
              <a:gd name="connsiteY135" fmla="*/ 699247 h 3469341"/>
              <a:gd name="connsiteX136" fmla="*/ 5109882 w 5764520"/>
              <a:gd name="connsiteY136" fmla="*/ 690283 h 3469341"/>
              <a:gd name="connsiteX137" fmla="*/ 5100917 w 5764520"/>
              <a:gd name="connsiteY137" fmla="*/ 663388 h 3469341"/>
              <a:gd name="connsiteX138" fmla="*/ 5056094 w 5764520"/>
              <a:gd name="connsiteY138" fmla="*/ 600635 h 3469341"/>
              <a:gd name="connsiteX139" fmla="*/ 5011270 w 5764520"/>
              <a:gd name="connsiteY139" fmla="*/ 546847 h 3469341"/>
              <a:gd name="connsiteX140" fmla="*/ 4993341 w 5764520"/>
              <a:gd name="connsiteY140" fmla="*/ 510988 h 346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764520" h="3469341">
                <a:moveTo>
                  <a:pt x="5271247" y="609600"/>
                </a:moveTo>
                <a:cubicBezTo>
                  <a:pt x="5193553" y="585694"/>
                  <a:pt x="5116801" y="558478"/>
                  <a:pt x="5038164" y="537883"/>
                </a:cubicBezTo>
                <a:cubicBezTo>
                  <a:pt x="4991106" y="525558"/>
                  <a:pt x="4941838" y="523115"/>
                  <a:pt x="4894729" y="510988"/>
                </a:cubicBezTo>
                <a:cubicBezTo>
                  <a:pt x="4639903" y="445389"/>
                  <a:pt x="4386979" y="372600"/>
                  <a:pt x="4132729" y="304800"/>
                </a:cubicBezTo>
                <a:cubicBezTo>
                  <a:pt x="4073205" y="288927"/>
                  <a:pt x="4013117" y="275245"/>
                  <a:pt x="3953435" y="259977"/>
                </a:cubicBezTo>
                <a:cubicBezTo>
                  <a:pt x="3430478" y="126197"/>
                  <a:pt x="4057764" y="288503"/>
                  <a:pt x="3550023" y="143435"/>
                </a:cubicBezTo>
                <a:cubicBezTo>
                  <a:pt x="3490789" y="126511"/>
                  <a:pt x="3430305" y="114290"/>
                  <a:pt x="3370729" y="98612"/>
                </a:cubicBezTo>
                <a:cubicBezTo>
                  <a:pt x="3316742" y="84405"/>
                  <a:pt x="3263617" y="66940"/>
                  <a:pt x="3209364" y="53788"/>
                </a:cubicBezTo>
                <a:cubicBezTo>
                  <a:pt x="3137377" y="36337"/>
                  <a:pt x="3024068" y="16966"/>
                  <a:pt x="2949388" y="8965"/>
                </a:cubicBezTo>
                <a:cubicBezTo>
                  <a:pt x="2907685" y="4497"/>
                  <a:pt x="2865717" y="2988"/>
                  <a:pt x="2823882" y="0"/>
                </a:cubicBezTo>
                <a:lnTo>
                  <a:pt x="1972235" y="26894"/>
                </a:lnTo>
                <a:cubicBezTo>
                  <a:pt x="1941795" y="28344"/>
                  <a:pt x="1912900" y="41688"/>
                  <a:pt x="1882588" y="44824"/>
                </a:cubicBezTo>
                <a:cubicBezTo>
                  <a:pt x="1826035" y="50674"/>
                  <a:pt x="1769016" y="50449"/>
                  <a:pt x="1712259" y="53788"/>
                </a:cubicBezTo>
                <a:cubicBezTo>
                  <a:pt x="1616614" y="59414"/>
                  <a:pt x="1521165" y="69197"/>
                  <a:pt x="1425388" y="71718"/>
                </a:cubicBezTo>
                <a:cubicBezTo>
                  <a:pt x="1180419" y="78165"/>
                  <a:pt x="935317" y="77695"/>
                  <a:pt x="690282" y="80683"/>
                </a:cubicBezTo>
                <a:cubicBezTo>
                  <a:pt x="585124" y="108724"/>
                  <a:pt x="556971" y="110488"/>
                  <a:pt x="466164" y="152400"/>
                </a:cubicBezTo>
                <a:cubicBezTo>
                  <a:pt x="456381" y="156915"/>
                  <a:pt x="447889" y="163865"/>
                  <a:pt x="439270" y="170330"/>
                </a:cubicBezTo>
                <a:cubicBezTo>
                  <a:pt x="405066" y="195983"/>
                  <a:pt x="343512" y="240045"/>
                  <a:pt x="313764" y="277906"/>
                </a:cubicBezTo>
                <a:cubicBezTo>
                  <a:pt x="280894" y="319741"/>
                  <a:pt x="248389" y="361867"/>
                  <a:pt x="215153" y="403412"/>
                </a:cubicBezTo>
                <a:cubicBezTo>
                  <a:pt x="200573" y="421637"/>
                  <a:pt x="183275" y="437781"/>
                  <a:pt x="170329" y="457200"/>
                </a:cubicBezTo>
                <a:cubicBezTo>
                  <a:pt x="164353" y="466165"/>
                  <a:pt x="159297" y="475817"/>
                  <a:pt x="152400" y="484094"/>
                </a:cubicBezTo>
                <a:cubicBezTo>
                  <a:pt x="144284" y="493834"/>
                  <a:pt x="132776" y="500602"/>
                  <a:pt x="125506" y="510988"/>
                </a:cubicBezTo>
                <a:cubicBezTo>
                  <a:pt x="94958" y="554628"/>
                  <a:pt x="87727" y="582577"/>
                  <a:pt x="62753" y="627530"/>
                </a:cubicBezTo>
                <a:cubicBezTo>
                  <a:pt x="38621" y="670967"/>
                  <a:pt x="44755" y="639709"/>
                  <a:pt x="26894" y="699247"/>
                </a:cubicBezTo>
                <a:cubicBezTo>
                  <a:pt x="22516" y="713842"/>
                  <a:pt x="21625" y="729289"/>
                  <a:pt x="17929" y="744071"/>
                </a:cubicBezTo>
                <a:cubicBezTo>
                  <a:pt x="-9632" y="854311"/>
                  <a:pt x="33032" y="650617"/>
                  <a:pt x="0" y="815788"/>
                </a:cubicBezTo>
                <a:cubicBezTo>
                  <a:pt x="2988" y="914400"/>
                  <a:pt x="991" y="1013289"/>
                  <a:pt x="8964" y="1111624"/>
                </a:cubicBezTo>
                <a:cubicBezTo>
                  <a:pt x="10044" y="1124944"/>
                  <a:pt x="21466" y="1135271"/>
                  <a:pt x="26894" y="1147483"/>
                </a:cubicBezTo>
                <a:cubicBezTo>
                  <a:pt x="33430" y="1162188"/>
                  <a:pt x="40199" y="1176893"/>
                  <a:pt x="44823" y="1192306"/>
                </a:cubicBezTo>
                <a:cubicBezTo>
                  <a:pt x="49201" y="1206901"/>
                  <a:pt x="50482" y="1222256"/>
                  <a:pt x="53788" y="1237130"/>
                </a:cubicBezTo>
                <a:cubicBezTo>
                  <a:pt x="56461" y="1249157"/>
                  <a:pt x="60080" y="1260961"/>
                  <a:pt x="62753" y="1272988"/>
                </a:cubicBezTo>
                <a:cubicBezTo>
                  <a:pt x="66058" y="1287862"/>
                  <a:pt x="68021" y="1303030"/>
                  <a:pt x="71717" y="1317812"/>
                </a:cubicBezTo>
                <a:cubicBezTo>
                  <a:pt x="76993" y="1338917"/>
                  <a:pt x="83670" y="1359647"/>
                  <a:pt x="89647" y="1380565"/>
                </a:cubicBezTo>
                <a:cubicBezTo>
                  <a:pt x="97282" y="1479826"/>
                  <a:pt x="91947" y="1471600"/>
                  <a:pt x="107576" y="1541930"/>
                </a:cubicBezTo>
                <a:cubicBezTo>
                  <a:pt x="110249" y="1553957"/>
                  <a:pt x="113001" y="1565987"/>
                  <a:pt x="116541" y="1577788"/>
                </a:cubicBezTo>
                <a:cubicBezTo>
                  <a:pt x="130258" y="1623511"/>
                  <a:pt x="135172" y="1626120"/>
                  <a:pt x="143435" y="1667435"/>
                </a:cubicBezTo>
                <a:cubicBezTo>
                  <a:pt x="170399" y="1802253"/>
                  <a:pt x="138103" y="1666702"/>
                  <a:pt x="161364" y="1748118"/>
                </a:cubicBezTo>
                <a:cubicBezTo>
                  <a:pt x="164749" y="1759965"/>
                  <a:pt x="165475" y="1772652"/>
                  <a:pt x="170329" y="1783977"/>
                </a:cubicBezTo>
                <a:cubicBezTo>
                  <a:pt x="174573" y="1793880"/>
                  <a:pt x="183441" y="1801234"/>
                  <a:pt x="188259" y="1810871"/>
                </a:cubicBezTo>
                <a:cubicBezTo>
                  <a:pt x="195456" y="1825264"/>
                  <a:pt x="199653" y="1840989"/>
                  <a:pt x="206188" y="1855694"/>
                </a:cubicBezTo>
                <a:cubicBezTo>
                  <a:pt x="238780" y="1929027"/>
                  <a:pt x="210163" y="1851352"/>
                  <a:pt x="242047" y="1936377"/>
                </a:cubicBezTo>
                <a:cubicBezTo>
                  <a:pt x="257107" y="1976538"/>
                  <a:pt x="245850" y="1952046"/>
                  <a:pt x="259976" y="1999130"/>
                </a:cubicBezTo>
                <a:cubicBezTo>
                  <a:pt x="265407" y="2017232"/>
                  <a:pt x="266567" y="2037799"/>
                  <a:pt x="277906" y="2052918"/>
                </a:cubicBezTo>
                <a:cubicBezTo>
                  <a:pt x="294769" y="2075403"/>
                  <a:pt x="329625" y="2120496"/>
                  <a:pt x="340659" y="2142565"/>
                </a:cubicBezTo>
                <a:cubicBezTo>
                  <a:pt x="363406" y="2188061"/>
                  <a:pt x="347469" y="2171011"/>
                  <a:pt x="385482" y="2196353"/>
                </a:cubicBezTo>
                <a:cubicBezTo>
                  <a:pt x="391458" y="2205318"/>
                  <a:pt x="396680" y="2214834"/>
                  <a:pt x="403411" y="2223247"/>
                </a:cubicBezTo>
                <a:cubicBezTo>
                  <a:pt x="408691" y="2229847"/>
                  <a:pt x="417561" y="2233617"/>
                  <a:pt x="421341" y="2241177"/>
                </a:cubicBezTo>
                <a:cubicBezTo>
                  <a:pt x="454809" y="2308114"/>
                  <a:pt x="415065" y="2286896"/>
                  <a:pt x="466164" y="2303930"/>
                </a:cubicBezTo>
                <a:cubicBezTo>
                  <a:pt x="482557" y="2328520"/>
                  <a:pt x="496260" y="2356692"/>
                  <a:pt x="519953" y="2375647"/>
                </a:cubicBezTo>
                <a:cubicBezTo>
                  <a:pt x="528366" y="2382378"/>
                  <a:pt x="539228" y="2385958"/>
                  <a:pt x="546847" y="2393577"/>
                </a:cubicBezTo>
                <a:cubicBezTo>
                  <a:pt x="613564" y="2460294"/>
                  <a:pt x="537254" y="2405109"/>
                  <a:pt x="600635" y="2447365"/>
                </a:cubicBezTo>
                <a:cubicBezTo>
                  <a:pt x="622158" y="2479650"/>
                  <a:pt x="646131" y="2519419"/>
                  <a:pt x="681317" y="2537012"/>
                </a:cubicBezTo>
                <a:lnTo>
                  <a:pt x="717176" y="2554941"/>
                </a:lnTo>
                <a:cubicBezTo>
                  <a:pt x="732117" y="2569882"/>
                  <a:pt x="749322" y="2582861"/>
                  <a:pt x="762000" y="2599765"/>
                </a:cubicBezTo>
                <a:cubicBezTo>
                  <a:pt x="770965" y="2611718"/>
                  <a:pt x="778760" y="2624645"/>
                  <a:pt x="788894" y="2635624"/>
                </a:cubicBezTo>
                <a:cubicBezTo>
                  <a:pt x="814692" y="2663571"/>
                  <a:pt x="835557" y="2699297"/>
                  <a:pt x="869576" y="2716306"/>
                </a:cubicBezTo>
                <a:lnTo>
                  <a:pt x="905435" y="2734235"/>
                </a:lnTo>
                <a:cubicBezTo>
                  <a:pt x="914400" y="2746188"/>
                  <a:pt x="921764" y="2759529"/>
                  <a:pt x="932329" y="2770094"/>
                </a:cubicBezTo>
                <a:cubicBezTo>
                  <a:pt x="942894" y="2780659"/>
                  <a:pt x="956030" y="2788304"/>
                  <a:pt x="968188" y="2796988"/>
                </a:cubicBezTo>
                <a:cubicBezTo>
                  <a:pt x="976955" y="2803250"/>
                  <a:pt x="987463" y="2807299"/>
                  <a:pt x="995082" y="2814918"/>
                </a:cubicBezTo>
                <a:cubicBezTo>
                  <a:pt x="1005647" y="2825483"/>
                  <a:pt x="1011411" y="2840212"/>
                  <a:pt x="1021976" y="2850777"/>
                </a:cubicBezTo>
                <a:cubicBezTo>
                  <a:pt x="1032541" y="2861342"/>
                  <a:pt x="1046668" y="2867745"/>
                  <a:pt x="1057835" y="2877671"/>
                </a:cubicBezTo>
                <a:cubicBezTo>
                  <a:pt x="1073628" y="2891709"/>
                  <a:pt x="1087718" y="2907553"/>
                  <a:pt x="1102659" y="2922494"/>
                </a:cubicBezTo>
                <a:cubicBezTo>
                  <a:pt x="1111624" y="2931459"/>
                  <a:pt x="1119411" y="2941781"/>
                  <a:pt x="1129553" y="2949388"/>
                </a:cubicBezTo>
                <a:cubicBezTo>
                  <a:pt x="1141506" y="2958353"/>
                  <a:pt x="1153933" y="2966718"/>
                  <a:pt x="1165411" y="2976283"/>
                </a:cubicBezTo>
                <a:cubicBezTo>
                  <a:pt x="1171904" y="2981694"/>
                  <a:pt x="1176741" y="2988932"/>
                  <a:pt x="1183341" y="2994212"/>
                </a:cubicBezTo>
                <a:cubicBezTo>
                  <a:pt x="1191754" y="3000942"/>
                  <a:pt x="1201822" y="3005410"/>
                  <a:pt x="1210235" y="3012141"/>
                </a:cubicBezTo>
                <a:cubicBezTo>
                  <a:pt x="1216835" y="3017421"/>
                  <a:pt x="1221671" y="3024660"/>
                  <a:pt x="1228164" y="3030071"/>
                </a:cubicBezTo>
                <a:cubicBezTo>
                  <a:pt x="1239642" y="3039636"/>
                  <a:pt x="1253458" y="3046400"/>
                  <a:pt x="1264023" y="3056965"/>
                </a:cubicBezTo>
                <a:cubicBezTo>
                  <a:pt x="1295326" y="3088267"/>
                  <a:pt x="1264924" y="3087364"/>
                  <a:pt x="1317811" y="3101788"/>
                </a:cubicBezTo>
                <a:cubicBezTo>
                  <a:pt x="1338197" y="3107348"/>
                  <a:pt x="1359646" y="3107765"/>
                  <a:pt x="1380564" y="3110753"/>
                </a:cubicBezTo>
                <a:cubicBezTo>
                  <a:pt x="1407458" y="3119718"/>
                  <a:pt x="1435190" y="3126480"/>
                  <a:pt x="1461247" y="3137647"/>
                </a:cubicBezTo>
                <a:cubicBezTo>
                  <a:pt x="1482165" y="3146612"/>
                  <a:pt x="1502612" y="3156764"/>
                  <a:pt x="1524000" y="3164541"/>
                </a:cubicBezTo>
                <a:cubicBezTo>
                  <a:pt x="1556517" y="3176365"/>
                  <a:pt x="1570191" y="3172124"/>
                  <a:pt x="1604682" y="3182471"/>
                </a:cubicBezTo>
                <a:cubicBezTo>
                  <a:pt x="1620096" y="3187095"/>
                  <a:pt x="1633771" y="3197028"/>
                  <a:pt x="1649506" y="3200400"/>
                </a:cubicBezTo>
                <a:cubicBezTo>
                  <a:pt x="1675965" y="3206070"/>
                  <a:pt x="1703294" y="3206377"/>
                  <a:pt x="1730188" y="3209365"/>
                </a:cubicBezTo>
                <a:cubicBezTo>
                  <a:pt x="1900021" y="3273052"/>
                  <a:pt x="1699397" y="3204514"/>
                  <a:pt x="1882588" y="3245224"/>
                </a:cubicBezTo>
                <a:cubicBezTo>
                  <a:pt x="1910262" y="3251374"/>
                  <a:pt x="1936237" y="3263581"/>
                  <a:pt x="1963270" y="3272118"/>
                </a:cubicBezTo>
                <a:cubicBezTo>
                  <a:pt x="1993020" y="3281513"/>
                  <a:pt x="2022462" y="3292244"/>
                  <a:pt x="2052917" y="3299012"/>
                </a:cubicBezTo>
                <a:cubicBezTo>
                  <a:pt x="2076435" y="3304238"/>
                  <a:pt x="2100910" y="3303790"/>
                  <a:pt x="2124635" y="3307977"/>
                </a:cubicBezTo>
                <a:cubicBezTo>
                  <a:pt x="2321722" y="3342757"/>
                  <a:pt x="2087876" y="3306182"/>
                  <a:pt x="2286000" y="3352800"/>
                </a:cubicBezTo>
                <a:cubicBezTo>
                  <a:pt x="2309451" y="3358318"/>
                  <a:pt x="2333867" y="3358358"/>
                  <a:pt x="2357717" y="3361765"/>
                </a:cubicBezTo>
                <a:cubicBezTo>
                  <a:pt x="2375711" y="3364336"/>
                  <a:pt x="2393622" y="3367478"/>
                  <a:pt x="2411506" y="3370730"/>
                </a:cubicBezTo>
                <a:cubicBezTo>
                  <a:pt x="2452692" y="3378218"/>
                  <a:pt x="2477329" y="3383706"/>
                  <a:pt x="2519082" y="3397624"/>
                </a:cubicBezTo>
                <a:cubicBezTo>
                  <a:pt x="2534348" y="3402713"/>
                  <a:pt x="2548640" y="3410464"/>
                  <a:pt x="2563906" y="3415553"/>
                </a:cubicBezTo>
                <a:cubicBezTo>
                  <a:pt x="2598091" y="3426948"/>
                  <a:pt x="2648852" y="3432236"/>
                  <a:pt x="2680447" y="3433483"/>
                </a:cubicBezTo>
                <a:lnTo>
                  <a:pt x="3281082" y="3451412"/>
                </a:lnTo>
                <a:cubicBezTo>
                  <a:pt x="3302000" y="3454400"/>
                  <a:pt x="3322992" y="3456903"/>
                  <a:pt x="3343835" y="3460377"/>
                </a:cubicBezTo>
                <a:cubicBezTo>
                  <a:pt x="3358865" y="3462882"/>
                  <a:pt x="3373422" y="3469341"/>
                  <a:pt x="3388659" y="3469341"/>
                </a:cubicBezTo>
                <a:lnTo>
                  <a:pt x="4294094" y="3460377"/>
                </a:lnTo>
                <a:cubicBezTo>
                  <a:pt x="4327653" y="3456182"/>
                  <a:pt x="4375883" y="3451925"/>
                  <a:pt x="4410635" y="3442447"/>
                </a:cubicBezTo>
                <a:cubicBezTo>
                  <a:pt x="4428868" y="3437474"/>
                  <a:pt x="4446360" y="3430076"/>
                  <a:pt x="4464423" y="3424518"/>
                </a:cubicBezTo>
                <a:cubicBezTo>
                  <a:pt x="4485216" y="3418120"/>
                  <a:pt x="4506538" y="3413467"/>
                  <a:pt x="4527176" y="3406588"/>
                </a:cubicBezTo>
                <a:cubicBezTo>
                  <a:pt x="4542442" y="3401499"/>
                  <a:pt x="4556734" y="3393748"/>
                  <a:pt x="4572000" y="3388659"/>
                </a:cubicBezTo>
                <a:cubicBezTo>
                  <a:pt x="4592638" y="3381780"/>
                  <a:pt x="4613916" y="3376981"/>
                  <a:pt x="4634753" y="3370730"/>
                </a:cubicBezTo>
                <a:cubicBezTo>
                  <a:pt x="4643804" y="3368015"/>
                  <a:pt x="4652480" y="3364057"/>
                  <a:pt x="4661647" y="3361765"/>
                </a:cubicBezTo>
                <a:cubicBezTo>
                  <a:pt x="4765617" y="3335772"/>
                  <a:pt x="4710661" y="3351869"/>
                  <a:pt x="4787153" y="3334871"/>
                </a:cubicBezTo>
                <a:cubicBezTo>
                  <a:pt x="4799180" y="3332198"/>
                  <a:pt x="4810834" y="3327779"/>
                  <a:pt x="4823011" y="3325906"/>
                </a:cubicBezTo>
                <a:cubicBezTo>
                  <a:pt x="4891288" y="3315401"/>
                  <a:pt x="4982939" y="3311989"/>
                  <a:pt x="5047129" y="3307977"/>
                </a:cubicBezTo>
                <a:cubicBezTo>
                  <a:pt x="5062070" y="3299012"/>
                  <a:pt x="5078567" y="3292238"/>
                  <a:pt x="5091953" y="3281083"/>
                </a:cubicBezTo>
                <a:cubicBezTo>
                  <a:pt x="5114679" y="3262145"/>
                  <a:pt x="5130092" y="3234739"/>
                  <a:pt x="5154706" y="3218330"/>
                </a:cubicBezTo>
                <a:lnTo>
                  <a:pt x="5208494" y="3182471"/>
                </a:lnTo>
                <a:cubicBezTo>
                  <a:pt x="5217459" y="3176494"/>
                  <a:pt x="5225751" y="3169359"/>
                  <a:pt x="5235388" y="3164541"/>
                </a:cubicBezTo>
                <a:lnTo>
                  <a:pt x="5271247" y="3146612"/>
                </a:lnTo>
                <a:cubicBezTo>
                  <a:pt x="5304116" y="3097308"/>
                  <a:pt x="5271248" y="3139140"/>
                  <a:pt x="5316070" y="3101788"/>
                </a:cubicBezTo>
                <a:cubicBezTo>
                  <a:pt x="5325809" y="3093672"/>
                  <a:pt x="5333224" y="3083010"/>
                  <a:pt x="5342964" y="3074894"/>
                </a:cubicBezTo>
                <a:cubicBezTo>
                  <a:pt x="5377788" y="3045875"/>
                  <a:pt x="5365323" y="3069359"/>
                  <a:pt x="5396753" y="3030071"/>
                </a:cubicBezTo>
                <a:cubicBezTo>
                  <a:pt x="5431086" y="2987155"/>
                  <a:pt x="5451778" y="2952671"/>
                  <a:pt x="5477435" y="2904565"/>
                </a:cubicBezTo>
                <a:cubicBezTo>
                  <a:pt x="5490013" y="2880982"/>
                  <a:pt x="5498468" y="2855086"/>
                  <a:pt x="5513294" y="2832847"/>
                </a:cubicBezTo>
                <a:cubicBezTo>
                  <a:pt x="5528576" y="2809924"/>
                  <a:pt x="5550739" y="2792273"/>
                  <a:pt x="5567082" y="2770094"/>
                </a:cubicBezTo>
                <a:cubicBezTo>
                  <a:pt x="5592647" y="2735399"/>
                  <a:pt x="5614384" y="2698032"/>
                  <a:pt x="5638800" y="2662518"/>
                </a:cubicBezTo>
                <a:cubicBezTo>
                  <a:pt x="5647265" y="2650206"/>
                  <a:pt x="5656729" y="2638612"/>
                  <a:pt x="5665694" y="2626659"/>
                </a:cubicBezTo>
                <a:cubicBezTo>
                  <a:pt x="5671670" y="2608730"/>
                  <a:pt x="5676839" y="2590510"/>
                  <a:pt x="5683623" y="2572871"/>
                </a:cubicBezTo>
                <a:cubicBezTo>
                  <a:pt x="5691792" y="2551630"/>
                  <a:pt x="5704653" y="2532107"/>
                  <a:pt x="5710517" y="2510118"/>
                </a:cubicBezTo>
                <a:cubicBezTo>
                  <a:pt x="5770240" y="2286156"/>
                  <a:pt x="5660588" y="2595450"/>
                  <a:pt x="5746376" y="2366683"/>
                </a:cubicBezTo>
                <a:cubicBezTo>
                  <a:pt x="5753821" y="2322013"/>
                  <a:pt x="5766308" y="2255322"/>
                  <a:pt x="5764306" y="2214283"/>
                </a:cubicBezTo>
                <a:cubicBezTo>
                  <a:pt x="5748297" y="1886108"/>
                  <a:pt x="5755614" y="2042240"/>
                  <a:pt x="5719482" y="1873624"/>
                </a:cubicBezTo>
                <a:cubicBezTo>
                  <a:pt x="5684199" y="1708967"/>
                  <a:pt x="5750099" y="1980135"/>
                  <a:pt x="5701553" y="1721224"/>
                </a:cubicBezTo>
                <a:cubicBezTo>
                  <a:pt x="5698587" y="1705407"/>
                  <a:pt x="5689600" y="1691341"/>
                  <a:pt x="5683623" y="1676400"/>
                </a:cubicBezTo>
                <a:cubicBezTo>
                  <a:pt x="5680293" y="1653089"/>
                  <a:pt x="5673187" y="1595048"/>
                  <a:pt x="5665694" y="1568824"/>
                </a:cubicBezTo>
                <a:cubicBezTo>
                  <a:pt x="5657906" y="1541566"/>
                  <a:pt x="5646799" y="1515338"/>
                  <a:pt x="5638800" y="1488141"/>
                </a:cubicBezTo>
                <a:cubicBezTo>
                  <a:pt x="5631847" y="1464501"/>
                  <a:pt x="5627354" y="1440197"/>
                  <a:pt x="5620870" y="1416424"/>
                </a:cubicBezTo>
                <a:cubicBezTo>
                  <a:pt x="5618384" y="1407307"/>
                  <a:pt x="5616495" y="1397790"/>
                  <a:pt x="5611906" y="1389530"/>
                </a:cubicBezTo>
                <a:cubicBezTo>
                  <a:pt x="5529582" y="1241344"/>
                  <a:pt x="5614484" y="1400309"/>
                  <a:pt x="5549153" y="1308847"/>
                </a:cubicBezTo>
                <a:cubicBezTo>
                  <a:pt x="5512819" y="1257980"/>
                  <a:pt x="5549588" y="1288438"/>
                  <a:pt x="5513294" y="1246094"/>
                </a:cubicBezTo>
                <a:cubicBezTo>
                  <a:pt x="5502293" y="1233259"/>
                  <a:pt x="5488566" y="1222957"/>
                  <a:pt x="5477435" y="1210235"/>
                </a:cubicBezTo>
                <a:cubicBezTo>
                  <a:pt x="5472699" y="1204823"/>
                  <a:pt x="5438188" y="1158638"/>
                  <a:pt x="5432611" y="1147483"/>
                </a:cubicBezTo>
                <a:cubicBezTo>
                  <a:pt x="5425414" y="1133090"/>
                  <a:pt x="5422497" y="1116726"/>
                  <a:pt x="5414682" y="1102659"/>
                </a:cubicBezTo>
                <a:cubicBezTo>
                  <a:pt x="5390453" y="1059047"/>
                  <a:pt x="5388111" y="1071565"/>
                  <a:pt x="5351929" y="1039906"/>
                </a:cubicBezTo>
                <a:cubicBezTo>
                  <a:pt x="5339207" y="1028775"/>
                  <a:pt x="5328023" y="1016000"/>
                  <a:pt x="5316070" y="1004047"/>
                </a:cubicBezTo>
                <a:cubicBezTo>
                  <a:pt x="5304117" y="980141"/>
                  <a:pt x="5288662" y="957686"/>
                  <a:pt x="5280211" y="932330"/>
                </a:cubicBezTo>
                <a:cubicBezTo>
                  <a:pt x="5277223" y="923365"/>
                  <a:pt x="5275935" y="913640"/>
                  <a:pt x="5271247" y="905435"/>
                </a:cubicBezTo>
                <a:cubicBezTo>
                  <a:pt x="5263834" y="892463"/>
                  <a:pt x="5252641" y="882009"/>
                  <a:pt x="5244353" y="869577"/>
                </a:cubicBezTo>
                <a:cubicBezTo>
                  <a:pt x="5117004" y="678555"/>
                  <a:pt x="5266269" y="889835"/>
                  <a:pt x="5163670" y="753035"/>
                </a:cubicBezTo>
                <a:cubicBezTo>
                  <a:pt x="5157206" y="744416"/>
                  <a:pt x="5150559" y="735778"/>
                  <a:pt x="5145741" y="726141"/>
                </a:cubicBezTo>
                <a:cubicBezTo>
                  <a:pt x="5141515" y="717689"/>
                  <a:pt x="5143458" y="705929"/>
                  <a:pt x="5136776" y="699247"/>
                </a:cubicBezTo>
                <a:cubicBezTo>
                  <a:pt x="5130094" y="692565"/>
                  <a:pt x="5118847" y="693271"/>
                  <a:pt x="5109882" y="690283"/>
                </a:cubicBezTo>
                <a:cubicBezTo>
                  <a:pt x="5106894" y="681318"/>
                  <a:pt x="5105143" y="671840"/>
                  <a:pt x="5100917" y="663388"/>
                </a:cubicBezTo>
                <a:cubicBezTo>
                  <a:pt x="5093875" y="649303"/>
                  <a:pt x="5062862" y="610110"/>
                  <a:pt x="5056094" y="600635"/>
                </a:cubicBezTo>
                <a:cubicBezTo>
                  <a:pt x="5024893" y="556954"/>
                  <a:pt x="5053123" y="588700"/>
                  <a:pt x="5011270" y="546847"/>
                </a:cubicBezTo>
                <a:cubicBezTo>
                  <a:pt x="5000970" y="515944"/>
                  <a:pt x="5008988" y="526635"/>
                  <a:pt x="4993341" y="510988"/>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7383283" y="3999877"/>
            <a:ext cx="1437988" cy="646331"/>
          </a:xfrm>
          <a:prstGeom prst="rect">
            <a:avLst/>
          </a:prstGeom>
          <a:noFill/>
        </p:spPr>
        <p:txBody>
          <a:bodyPr wrap="square" rtlCol="0">
            <a:spAutoFit/>
          </a:bodyPr>
          <a:lstStyle/>
          <a:p>
            <a:r>
              <a:rPr lang="en-AU" sz="1200" dirty="0"/>
              <a:t>(market interest rates </a:t>
            </a:r>
            <a:r>
              <a:rPr lang="en-AU" sz="1200" dirty="0" err="1"/>
              <a:t>eg</a:t>
            </a:r>
            <a:r>
              <a:rPr lang="en-AU" sz="1200" dirty="0"/>
              <a:t>. For NEW bonds)</a:t>
            </a:r>
          </a:p>
        </p:txBody>
      </p:sp>
      <p:sp>
        <p:nvSpPr>
          <p:cNvPr id="10" name="TextBox 9"/>
          <p:cNvSpPr txBox="1"/>
          <p:nvPr/>
        </p:nvSpPr>
        <p:spPr>
          <a:xfrm>
            <a:off x="9863244" y="2309617"/>
            <a:ext cx="1437988" cy="276999"/>
          </a:xfrm>
          <a:prstGeom prst="rect">
            <a:avLst/>
          </a:prstGeom>
          <a:noFill/>
        </p:spPr>
        <p:txBody>
          <a:bodyPr wrap="square" rtlCol="0">
            <a:spAutoFit/>
          </a:bodyPr>
          <a:lstStyle/>
          <a:p>
            <a:r>
              <a:rPr lang="en-AU" sz="1200" dirty="0"/>
              <a:t>(2</a:t>
            </a:r>
            <a:r>
              <a:rPr lang="en-AU" sz="1200" baseline="30000" dirty="0"/>
              <a:t>nd</a:t>
            </a:r>
            <a:r>
              <a:rPr lang="en-AU" sz="1200" dirty="0"/>
              <a:t> hand bond)</a:t>
            </a:r>
          </a:p>
        </p:txBody>
      </p:sp>
    </p:spTree>
    <p:extLst>
      <p:ext uri="{BB962C8B-B14F-4D97-AF65-F5344CB8AC3E}">
        <p14:creationId xmlns:p14="http://schemas.microsoft.com/office/powerpoint/2010/main" val="29635871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903" y="0"/>
            <a:ext cx="10515600" cy="1325563"/>
          </a:xfrm>
        </p:spPr>
        <p:txBody>
          <a:bodyPr/>
          <a:lstStyle/>
          <a:p>
            <a:r>
              <a:rPr lang="en-AU" dirty="0"/>
              <a:t>Graphical Relationship between Bond Prices and Market Interest Rates</a:t>
            </a:r>
          </a:p>
        </p:txBody>
      </p:sp>
      <p:sp>
        <p:nvSpPr>
          <p:cNvPr id="3" name="Content Placeholder 2"/>
          <p:cNvSpPr>
            <a:spLocks noGrp="1"/>
          </p:cNvSpPr>
          <p:nvPr>
            <p:ph sz="half" idx="1"/>
          </p:nvPr>
        </p:nvSpPr>
        <p:spPr/>
        <p:txBody>
          <a:bodyPr/>
          <a:lstStyle/>
          <a:p>
            <a:endParaRPr lang="en-AU"/>
          </a:p>
        </p:txBody>
      </p:sp>
      <p:sp>
        <p:nvSpPr>
          <p:cNvPr id="4" name="Content Placeholder 3"/>
          <p:cNvSpPr>
            <a:spLocks noGrp="1"/>
          </p:cNvSpPr>
          <p:nvPr>
            <p:ph sz="half" idx="2"/>
          </p:nvPr>
        </p:nvSpPr>
        <p:spPr/>
        <p:txBody>
          <a:bodyPr/>
          <a:lstStyle/>
          <a:p>
            <a:endParaRPr lang="en-AU"/>
          </a:p>
        </p:txBody>
      </p:sp>
      <p:pic>
        <p:nvPicPr>
          <p:cNvPr id="5" name="Picture 4"/>
          <p:cNvPicPr>
            <a:picLocks noChangeAspect="1"/>
          </p:cNvPicPr>
          <p:nvPr/>
        </p:nvPicPr>
        <p:blipFill>
          <a:blip r:embed="rId2"/>
          <a:stretch>
            <a:fillRect/>
          </a:stretch>
        </p:blipFill>
        <p:spPr>
          <a:xfrm>
            <a:off x="838200" y="1445305"/>
            <a:ext cx="9721006" cy="5412695"/>
          </a:xfrm>
          <a:prstGeom prst="rect">
            <a:avLst/>
          </a:prstGeom>
        </p:spPr>
      </p:pic>
      <p:sp>
        <p:nvSpPr>
          <p:cNvPr id="6" name="TextBox 5"/>
          <p:cNvSpPr txBox="1"/>
          <p:nvPr/>
        </p:nvSpPr>
        <p:spPr>
          <a:xfrm>
            <a:off x="7532914" y="706641"/>
            <a:ext cx="3686629" cy="954107"/>
          </a:xfrm>
          <a:prstGeom prst="rect">
            <a:avLst/>
          </a:prstGeom>
          <a:solidFill>
            <a:srgbClr val="FFFF00"/>
          </a:solidFill>
        </p:spPr>
        <p:txBody>
          <a:bodyPr wrap="square" rtlCol="0">
            <a:spAutoFit/>
          </a:bodyPr>
          <a:lstStyle/>
          <a:p>
            <a:r>
              <a:rPr lang="en-US" sz="1400" dirty="0">
                <a:solidFill>
                  <a:srgbClr val="FF0000"/>
                </a:solidFill>
              </a:rPr>
              <a:t>Summary</a:t>
            </a:r>
          </a:p>
          <a:p>
            <a:r>
              <a:rPr lang="en-US" sz="1400" dirty="0">
                <a:solidFill>
                  <a:srgbClr val="FF0000"/>
                </a:solidFill>
              </a:rPr>
              <a:t>Remember that the interest rate and (old) bond prices are inverse.</a:t>
            </a:r>
          </a:p>
          <a:p>
            <a:r>
              <a:rPr lang="en-US" sz="1400" dirty="0">
                <a:solidFill>
                  <a:srgbClr val="FF0000"/>
                </a:solidFill>
              </a:rPr>
              <a:t>Higher IR makes old bonds less attractive.</a:t>
            </a:r>
          </a:p>
        </p:txBody>
      </p:sp>
    </p:spTree>
    <p:extLst>
      <p:ext uri="{BB962C8B-B14F-4D97-AF65-F5344CB8AC3E}">
        <p14:creationId xmlns:p14="http://schemas.microsoft.com/office/powerpoint/2010/main" val="17968600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AU"/>
          </a:p>
        </p:txBody>
      </p:sp>
      <p:sp>
        <p:nvSpPr>
          <p:cNvPr id="6" name="Content Placeholder 5"/>
          <p:cNvSpPr>
            <a:spLocks noGrp="1"/>
          </p:cNvSpPr>
          <p:nvPr>
            <p:ph idx="1"/>
          </p:nvPr>
        </p:nvSpPr>
        <p:spPr/>
        <p:txBody>
          <a:bodyPr/>
          <a:lstStyle/>
          <a:p>
            <a:r>
              <a:rPr lang="en-AU" dirty="0"/>
              <a:t>What is the relationship between the price of (old) bonds and the current interest rate?</a:t>
            </a:r>
          </a:p>
          <a:p>
            <a:r>
              <a:rPr lang="en-AU" dirty="0">
                <a:solidFill>
                  <a:srgbClr val="FF0000"/>
                </a:solidFill>
              </a:rPr>
              <a:t>Negative Relationship</a:t>
            </a:r>
          </a:p>
          <a:p>
            <a:pPr lvl="1"/>
            <a:r>
              <a:rPr lang="en-AU" dirty="0">
                <a:solidFill>
                  <a:srgbClr val="FF0000"/>
                </a:solidFill>
              </a:rPr>
              <a:t>When the interest rate is higher, old bonds are less attractive because the returns on these bonds are not as good compared.</a:t>
            </a:r>
          </a:p>
          <a:p>
            <a:pPr lvl="1"/>
            <a:r>
              <a:rPr lang="en-AU" dirty="0">
                <a:solidFill>
                  <a:srgbClr val="FF0000"/>
                </a:solidFill>
              </a:rPr>
              <a:t>When the interest rate is lower, old bonds are more attractive because the returns on these bonds are now better than the market interest. </a:t>
            </a:r>
          </a:p>
        </p:txBody>
      </p:sp>
      <p:pic>
        <p:nvPicPr>
          <p:cNvPr id="4" name="Picture 3"/>
          <p:cNvPicPr>
            <a:picLocks noChangeAspect="1"/>
          </p:cNvPicPr>
          <p:nvPr/>
        </p:nvPicPr>
        <p:blipFill>
          <a:blip r:embed="rId2"/>
          <a:stretch>
            <a:fillRect/>
          </a:stretch>
        </p:blipFill>
        <p:spPr>
          <a:xfrm>
            <a:off x="6990514" y="4870938"/>
            <a:ext cx="3568692" cy="1987062"/>
          </a:xfrm>
          <a:prstGeom prst="rect">
            <a:avLst/>
          </a:prstGeom>
        </p:spPr>
      </p:pic>
    </p:spTree>
    <p:extLst>
      <p:ext uri="{BB962C8B-B14F-4D97-AF65-F5344CB8AC3E}">
        <p14:creationId xmlns:p14="http://schemas.microsoft.com/office/powerpoint/2010/main" val="310590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r>
              <a:rPr lang="en-AU" dirty="0"/>
              <a:t>You have a bond with a coupon rate of 5%. The market interest rate goes down from 3% to 1%. What happens to the price of your bond? </a:t>
            </a:r>
          </a:p>
          <a:p>
            <a:r>
              <a:rPr lang="en-AU" dirty="0">
                <a:solidFill>
                  <a:srgbClr val="FF0000"/>
                </a:solidFill>
              </a:rPr>
              <a:t>The price of your bond will go up because the coupon rate (interest rate) is super attractive now to investors. </a:t>
            </a:r>
            <a:endParaRPr lang="en-AU" dirty="0"/>
          </a:p>
        </p:txBody>
      </p:sp>
    </p:spTree>
    <p:extLst>
      <p:ext uri="{BB962C8B-B14F-4D97-AF65-F5344CB8AC3E}">
        <p14:creationId xmlns:p14="http://schemas.microsoft.com/office/powerpoint/2010/main" val="149758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85655-E83B-4045-4366-C48D528F67D1}"/>
              </a:ext>
            </a:extLst>
          </p:cNvPr>
          <p:cNvSpPr>
            <a:spLocks noGrp="1"/>
          </p:cNvSpPr>
          <p:nvPr>
            <p:ph type="title"/>
          </p:nvPr>
        </p:nvSpPr>
        <p:spPr/>
        <p:txBody>
          <a:bodyPr/>
          <a:lstStyle/>
          <a:p>
            <a:r>
              <a:rPr lang="en-US" dirty="0"/>
              <a:t>Bonus Activity: Barter Economy</a:t>
            </a:r>
          </a:p>
        </p:txBody>
      </p:sp>
      <p:sp>
        <p:nvSpPr>
          <p:cNvPr id="3" name="Content Placeholder 2">
            <a:extLst>
              <a:ext uri="{FF2B5EF4-FFF2-40B4-BE49-F238E27FC236}">
                <a16:creationId xmlns:a16="http://schemas.microsoft.com/office/drawing/2014/main" id="{47654CC9-29DC-4495-2B8D-95B7CC4A7F45}"/>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9478568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045234" y="386751"/>
            <a:ext cx="1181151" cy="2249041"/>
          </a:xfrm>
          <a:prstGeom prst="rect">
            <a:avLst/>
          </a:prstGeom>
        </p:spPr>
      </p:pic>
      <p:sp>
        <p:nvSpPr>
          <p:cNvPr id="2" name="Title 1"/>
          <p:cNvSpPr>
            <a:spLocks noGrp="1"/>
          </p:cNvSpPr>
          <p:nvPr>
            <p:ph type="title"/>
          </p:nvPr>
        </p:nvSpPr>
        <p:spPr>
          <a:xfrm>
            <a:off x="330200" y="112077"/>
            <a:ext cx="5115560" cy="1325563"/>
          </a:xfrm>
        </p:spPr>
        <p:txBody>
          <a:bodyPr/>
          <a:lstStyle/>
          <a:p>
            <a:r>
              <a:rPr lang="en-AU" dirty="0"/>
              <a:t>Bonus: Bond Terms</a:t>
            </a:r>
          </a:p>
        </p:txBody>
      </p:sp>
      <p:sp>
        <p:nvSpPr>
          <p:cNvPr id="3" name="Content Placeholder 2"/>
          <p:cNvSpPr>
            <a:spLocks noGrp="1"/>
          </p:cNvSpPr>
          <p:nvPr>
            <p:ph idx="1"/>
          </p:nvPr>
        </p:nvSpPr>
        <p:spPr>
          <a:xfrm>
            <a:off x="462280" y="1470025"/>
            <a:ext cx="4587240" cy="3193415"/>
          </a:xfrm>
        </p:spPr>
        <p:txBody>
          <a:bodyPr>
            <a:normAutofit fontScale="62500" lnSpcReduction="20000"/>
          </a:bodyPr>
          <a:lstStyle/>
          <a:p>
            <a:pPr marL="0" indent="0">
              <a:buNone/>
            </a:pPr>
            <a:r>
              <a:rPr lang="en-AU" b="1" dirty="0"/>
              <a:t>Definitions</a:t>
            </a:r>
          </a:p>
          <a:p>
            <a:r>
              <a:rPr lang="en-AU" dirty="0">
                <a:solidFill>
                  <a:srgbClr val="00B0F0"/>
                </a:solidFill>
              </a:rPr>
              <a:t>Face Value</a:t>
            </a:r>
            <a:r>
              <a:rPr lang="en-AU" dirty="0"/>
              <a:t> – the original around that must be repaid</a:t>
            </a:r>
          </a:p>
          <a:p>
            <a:r>
              <a:rPr lang="en-AU" dirty="0">
                <a:solidFill>
                  <a:srgbClr val="FF0000"/>
                </a:solidFill>
              </a:rPr>
              <a:t>Principal – how much the bond was bought for. (For a new bond, face value = principal, for an old bond face value may not equal principal.)</a:t>
            </a:r>
          </a:p>
          <a:p>
            <a:r>
              <a:rPr lang="en-AU" dirty="0">
                <a:solidFill>
                  <a:srgbClr val="00B0F0"/>
                </a:solidFill>
              </a:rPr>
              <a:t>Coupon rate </a:t>
            </a:r>
            <a:r>
              <a:rPr lang="en-AU" dirty="0"/>
              <a:t>– the interest rate of the bond paid per period</a:t>
            </a:r>
          </a:p>
          <a:p>
            <a:r>
              <a:rPr lang="en-AU" dirty="0">
                <a:solidFill>
                  <a:srgbClr val="FF0000"/>
                </a:solidFill>
              </a:rPr>
              <a:t>Bond yield – another word for the coupon rate compared to the principal (this could be different to the coupon rate because the principal and face value could be different)</a:t>
            </a:r>
          </a:p>
        </p:txBody>
      </p:sp>
      <p:sp>
        <p:nvSpPr>
          <p:cNvPr id="4" name="Curved Right Arrow 3"/>
          <p:cNvSpPr/>
          <p:nvPr/>
        </p:nvSpPr>
        <p:spPr>
          <a:xfrm rot="3802791" flipV="1">
            <a:off x="8323897" y="127180"/>
            <a:ext cx="416560" cy="24482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5" name="Curved Right Arrow 4"/>
          <p:cNvSpPr/>
          <p:nvPr/>
        </p:nvSpPr>
        <p:spPr>
          <a:xfrm rot="14661549" flipV="1">
            <a:off x="8901505" y="1788951"/>
            <a:ext cx="416560" cy="234413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6" name="TextBox 5"/>
          <p:cNvSpPr txBox="1"/>
          <p:nvPr/>
        </p:nvSpPr>
        <p:spPr>
          <a:xfrm>
            <a:off x="6621819" y="5070025"/>
            <a:ext cx="5374640" cy="1200329"/>
          </a:xfrm>
          <a:prstGeom prst="rect">
            <a:avLst/>
          </a:prstGeom>
          <a:noFill/>
        </p:spPr>
        <p:txBody>
          <a:bodyPr wrap="square" rtlCol="0">
            <a:spAutoFit/>
          </a:bodyPr>
          <a:lstStyle/>
          <a:p>
            <a:r>
              <a:rPr lang="en-AU" dirty="0"/>
              <a:t>An </a:t>
            </a:r>
            <a:r>
              <a:rPr lang="en-AU" dirty="0">
                <a:solidFill>
                  <a:srgbClr val="00B0F0"/>
                </a:solidFill>
              </a:rPr>
              <a:t>individual who buys a bond</a:t>
            </a:r>
            <a:r>
              <a:rPr lang="en-AU" dirty="0"/>
              <a:t>, for a principal amount receives a </a:t>
            </a:r>
            <a:r>
              <a:rPr lang="en-AU" dirty="0">
                <a:solidFill>
                  <a:srgbClr val="00B0F0"/>
                </a:solidFill>
              </a:rPr>
              <a:t>certificate</a:t>
            </a:r>
            <a:r>
              <a:rPr lang="en-AU" dirty="0"/>
              <a:t> that </a:t>
            </a:r>
            <a:r>
              <a:rPr lang="en-AU" dirty="0">
                <a:solidFill>
                  <a:srgbClr val="00B0F0"/>
                </a:solidFill>
              </a:rPr>
              <a:t>entitles them to be paid back the principal + interest</a:t>
            </a:r>
            <a:r>
              <a:rPr lang="en-AU" dirty="0"/>
              <a:t>. The size of these regular payments is the coupon rate. </a:t>
            </a:r>
          </a:p>
        </p:txBody>
      </p:sp>
      <p:pic>
        <p:nvPicPr>
          <p:cNvPr id="7" name="Picture 6"/>
          <p:cNvPicPr>
            <a:picLocks noChangeAspect="1"/>
          </p:cNvPicPr>
          <p:nvPr/>
        </p:nvPicPr>
        <p:blipFill>
          <a:blip r:embed="rId3"/>
          <a:stretch>
            <a:fillRect/>
          </a:stretch>
        </p:blipFill>
        <p:spPr>
          <a:xfrm>
            <a:off x="5867534" y="1761682"/>
            <a:ext cx="1393739" cy="2504965"/>
          </a:xfrm>
          <a:prstGeom prst="rect">
            <a:avLst/>
          </a:prstGeom>
        </p:spPr>
      </p:pic>
      <p:sp>
        <p:nvSpPr>
          <p:cNvPr id="10" name="TextBox 9"/>
          <p:cNvSpPr txBox="1"/>
          <p:nvPr/>
        </p:nvSpPr>
        <p:spPr>
          <a:xfrm>
            <a:off x="330200" y="4500880"/>
            <a:ext cx="3540760" cy="2246769"/>
          </a:xfrm>
          <a:prstGeom prst="rect">
            <a:avLst/>
          </a:prstGeom>
          <a:solidFill>
            <a:schemeClr val="accent6">
              <a:lumMod val="20000"/>
              <a:lumOff val="80000"/>
            </a:schemeClr>
          </a:solidFill>
        </p:spPr>
        <p:txBody>
          <a:bodyPr wrap="square" rtlCol="0">
            <a:spAutoFit/>
          </a:bodyPr>
          <a:lstStyle/>
          <a:p>
            <a:r>
              <a:rPr lang="en-AU" sz="1400" b="1" dirty="0"/>
              <a:t>Types of Bonds</a:t>
            </a:r>
          </a:p>
          <a:p>
            <a:pPr marL="285750" indent="-285750">
              <a:buFont typeface="Arial" panose="020B0604020202020204" pitchFamily="34" charset="0"/>
              <a:buChar char="•"/>
            </a:pPr>
            <a:r>
              <a:rPr lang="en-AU" sz="1400" dirty="0"/>
              <a:t>Treasuries – US Government Bonds</a:t>
            </a:r>
          </a:p>
          <a:p>
            <a:pPr marL="742950" lvl="1" indent="-285750">
              <a:buFont typeface="Arial" panose="020B0604020202020204" pitchFamily="34" charset="0"/>
              <a:buChar char="•"/>
            </a:pPr>
            <a:r>
              <a:rPr lang="en-AU" sz="1400" dirty="0"/>
              <a:t>Bonds – 10 </a:t>
            </a:r>
            <a:r>
              <a:rPr lang="en-AU" sz="1400" dirty="0" err="1"/>
              <a:t>yrs</a:t>
            </a:r>
            <a:r>
              <a:rPr lang="en-AU" sz="1400" dirty="0"/>
              <a:t> +</a:t>
            </a:r>
          </a:p>
          <a:p>
            <a:pPr marL="742950" lvl="1" indent="-285750">
              <a:buFont typeface="Arial" panose="020B0604020202020204" pitchFamily="34" charset="0"/>
              <a:buChar char="•"/>
            </a:pPr>
            <a:r>
              <a:rPr lang="en-AU" sz="1400" dirty="0"/>
              <a:t>Notes – 2 to 10 years</a:t>
            </a:r>
          </a:p>
          <a:p>
            <a:pPr marL="742950" lvl="1" indent="-285750">
              <a:buFont typeface="Arial" panose="020B0604020202020204" pitchFamily="34" charset="0"/>
              <a:buChar char="•"/>
            </a:pPr>
            <a:r>
              <a:rPr lang="en-AU" sz="1400" dirty="0"/>
              <a:t>Bills – 1 year or less</a:t>
            </a:r>
          </a:p>
          <a:p>
            <a:pPr marL="285750" indent="-285750">
              <a:buFont typeface="Arial" panose="020B0604020202020204" pitchFamily="34" charset="0"/>
              <a:buChar char="•"/>
            </a:pPr>
            <a:r>
              <a:rPr lang="en-AU" sz="1400" dirty="0"/>
              <a:t>Corporate Bonds</a:t>
            </a:r>
          </a:p>
          <a:p>
            <a:r>
              <a:rPr lang="en-AU" sz="1400" b="1" dirty="0"/>
              <a:t>Bond Ratings:</a:t>
            </a:r>
          </a:p>
          <a:p>
            <a:pPr marL="742950" lvl="1" indent="-285750">
              <a:buFont typeface="Arial" panose="020B0604020202020204" pitchFamily="34" charset="0"/>
              <a:buChar char="•"/>
            </a:pPr>
            <a:r>
              <a:rPr lang="en-AU" sz="1400" dirty="0"/>
              <a:t>AAA – best</a:t>
            </a:r>
          </a:p>
          <a:p>
            <a:pPr marL="742950" lvl="1" indent="-285750">
              <a:buFont typeface="Arial" panose="020B0604020202020204" pitchFamily="34" charset="0"/>
              <a:buChar char="•"/>
            </a:pPr>
            <a:r>
              <a:rPr lang="en-AU" sz="1400" dirty="0"/>
              <a:t>BBB – medium risk</a:t>
            </a:r>
          </a:p>
          <a:p>
            <a:pPr marL="742950" lvl="1" indent="-285750">
              <a:buFont typeface="Arial" panose="020B0604020202020204" pitchFamily="34" charset="0"/>
              <a:buChar char="•"/>
            </a:pPr>
            <a:r>
              <a:rPr lang="en-AU" sz="1400" dirty="0"/>
              <a:t>Bb or lower – high risk ‘junk’ bond</a:t>
            </a:r>
          </a:p>
        </p:txBody>
      </p:sp>
      <p:pic>
        <p:nvPicPr>
          <p:cNvPr id="11" name="Picture 10"/>
          <p:cNvPicPr>
            <a:picLocks noChangeAspect="1"/>
          </p:cNvPicPr>
          <p:nvPr/>
        </p:nvPicPr>
        <p:blipFill>
          <a:blip r:embed="rId4"/>
          <a:stretch>
            <a:fillRect/>
          </a:stretch>
        </p:blipFill>
        <p:spPr>
          <a:xfrm>
            <a:off x="8254071" y="2138455"/>
            <a:ext cx="1388941" cy="858401"/>
          </a:xfrm>
          <a:prstGeom prst="rect">
            <a:avLst/>
          </a:prstGeom>
        </p:spPr>
      </p:pic>
      <p:sp>
        <p:nvSpPr>
          <p:cNvPr id="12" name="Curved Right Arrow 11"/>
          <p:cNvSpPr/>
          <p:nvPr/>
        </p:nvSpPr>
        <p:spPr>
          <a:xfrm rot="14661549" flipV="1">
            <a:off x="9176589" y="2186330"/>
            <a:ext cx="416560" cy="2916820"/>
          </a:xfrm>
          <a:prstGeom prst="curv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13" name="Picture 12"/>
          <p:cNvPicPr>
            <a:picLocks noChangeAspect="1"/>
          </p:cNvPicPr>
          <p:nvPr/>
        </p:nvPicPr>
        <p:blipFill>
          <a:blip r:embed="rId5"/>
          <a:stretch>
            <a:fillRect/>
          </a:stretch>
        </p:blipFill>
        <p:spPr>
          <a:xfrm>
            <a:off x="7943455" y="276202"/>
            <a:ext cx="1166330" cy="667160"/>
          </a:xfrm>
          <a:prstGeom prst="rect">
            <a:avLst/>
          </a:prstGeom>
        </p:spPr>
      </p:pic>
      <p:sp>
        <p:nvSpPr>
          <p:cNvPr id="9" name="TextBox 8"/>
          <p:cNvSpPr txBox="1"/>
          <p:nvPr/>
        </p:nvSpPr>
        <p:spPr>
          <a:xfrm>
            <a:off x="7559942" y="644525"/>
            <a:ext cx="1944469" cy="646331"/>
          </a:xfrm>
          <a:prstGeom prst="rect">
            <a:avLst/>
          </a:prstGeom>
          <a:noFill/>
        </p:spPr>
        <p:txBody>
          <a:bodyPr wrap="square" rtlCol="0">
            <a:spAutoFit/>
          </a:bodyPr>
          <a:lstStyle/>
          <a:p>
            <a:r>
              <a:rPr lang="en-AU" dirty="0"/>
              <a:t>Principal</a:t>
            </a:r>
          </a:p>
          <a:p>
            <a:r>
              <a:rPr lang="en-AU" dirty="0" err="1"/>
              <a:t>Eg</a:t>
            </a:r>
            <a:r>
              <a:rPr lang="en-AU" dirty="0"/>
              <a:t>. $1000</a:t>
            </a:r>
          </a:p>
        </p:txBody>
      </p:sp>
      <p:sp>
        <p:nvSpPr>
          <p:cNvPr id="15" name="TextBox 14"/>
          <p:cNvSpPr txBox="1"/>
          <p:nvPr/>
        </p:nvSpPr>
        <p:spPr>
          <a:xfrm>
            <a:off x="9719844" y="3512906"/>
            <a:ext cx="1944469" cy="1200329"/>
          </a:xfrm>
          <a:prstGeom prst="rect">
            <a:avLst/>
          </a:prstGeom>
          <a:noFill/>
        </p:spPr>
        <p:txBody>
          <a:bodyPr wrap="square" rtlCol="0">
            <a:spAutoFit/>
          </a:bodyPr>
          <a:lstStyle/>
          <a:p>
            <a:r>
              <a:rPr lang="en-AU" dirty="0"/>
              <a:t>Pays back the principal $1000 + regular interest payments</a:t>
            </a:r>
          </a:p>
        </p:txBody>
      </p:sp>
      <p:sp>
        <p:nvSpPr>
          <p:cNvPr id="16" name="TextBox 15"/>
          <p:cNvSpPr txBox="1"/>
          <p:nvPr/>
        </p:nvSpPr>
        <p:spPr>
          <a:xfrm>
            <a:off x="10635810" y="2712720"/>
            <a:ext cx="1360649" cy="646331"/>
          </a:xfrm>
          <a:prstGeom prst="rect">
            <a:avLst/>
          </a:prstGeom>
          <a:noFill/>
        </p:spPr>
        <p:txBody>
          <a:bodyPr wrap="square" rtlCol="0">
            <a:spAutoFit/>
          </a:bodyPr>
          <a:lstStyle/>
          <a:p>
            <a:r>
              <a:rPr lang="en-AU" b="1" dirty="0"/>
              <a:t>Bond seller / Borrower</a:t>
            </a:r>
          </a:p>
        </p:txBody>
      </p:sp>
      <p:sp>
        <p:nvSpPr>
          <p:cNvPr id="17" name="TextBox 16"/>
          <p:cNvSpPr txBox="1"/>
          <p:nvPr/>
        </p:nvSpPr>
        <p:spPr>
          <a:xfrm>
            <a:off x="5828589" y="4291466"/>
            <a:ext cx="1360649" cy="646331"/>
          </a:xfrm>
          <a:prstGeom prst="rect">
            <a:avLst/>
          </a:prstGeom>
          <a:noFill/>
        </p:spPr>
        <p:txBody>
          <a:bodyPr wrap="square" rtlCol="0">
            <a:spAutoFit/>
          </a:bodyPr>
          <a:lstStyle/>
          <a:p>
            <a:r>
              <a:rPr lang="en-AU" b="1" dirty="0"/>
              <a:t>Bond buyer / Lender</a:t>
            </a:r>
          </a:p>
        </p:txBody>
      </p:sp>
      <p:sp>
        <p:nvSpPr>
          <p:cNvPr id="14" name="TextBox 13"/>
          <p:cNvSpPr txBox="1"/>
          <p:nvPr/>
        </p:nvSpPr>
        <p:spPr>
          <a:xfrm>
            <a:off x="1758350" y="1028570"/>
            <a:ext cx="3687410" cy="738664"/>
          </a:xfrm>
          <a:prstGeom prst="rect">
            <a:avLst/>
          </a:prstGeom>
          <a:noFill/>
        </p:spPr>
        <p:txBody>
          <a:bodyPr wrap="square" rtlCol="0">
            <a:spAutoFit/>
          </a:bodyPr>
          <a:lstStyle/>
          <a:p>
            <a:r>
              <a:rPr lang="en-AU" sz="1400" dirty="0">
                <a:solidFill>
                  <a:srgbClr val="FF0000"/>
                </a:solidFill>
              </a:rPr>
              <a:t>Now that we know that bonds can be sold on the 2</a:t>
            </a:r>
            <a:r>
              <a:rPr lang="en-AU" sz="1400" baseline="30000" dirty="0">
                <a:solidFill>
                  <a:srgbClr val="FF0000"/>
                </a:solidFill>
              </a:rPr>
              <a:t>nd</a:t>
            </a:r>
            <a:r>
              <a:rPr lang="en-AU" sz="1400" dirty="0">
                <a:solidFill>
                  <a:srgbClr val="FF0000"/>
                </a:solidFill>
              </a:rPr>
              <a:t> hand market, we need some new terms to distinguish between old and new bonds.</a:t>
            </a:r>
          </a:p>
        </p:txBody>
      </p:sp>
      <p:pic>
        <p:nvPicPr>
          <p:cNvPr id="19" name="Picture 18"/>
          <p:cNvPicPr>
            <a:picLocks noChangeAspect="1"/>
          </p:cNvPicPr>
          <p:nvPr/>
        </p:nvPicPr>
        <p:blipFill>
          <a:blip r:embed="rId6"/>
          <a:stretch>
            <a:fillRect/>
          </a:stretch>
        </p:blipFill>
        <p:spPr>
          <a:xfrm>
            <a:off x="10789790" y="547514"/>
            <a:ext cx="1292966" cy="828502"/>
          </a:xfrm>
          <a:prstGeom prst="rect">
            <a:avLst/>
          </a:prstGeom>
        </p:spPr>
      </p:pic>
      <p:sp>
        <p:nvSpPr>
          <p:cNvPr id="20" name="TextBox 19"/>
          <p:cNvSpPr txBox="1"/>
          <p:nvPr/>
        </p:nvSpPr>
        <p:spPr>
          <a:xfrm>
            <a:off x="10884877" y="1437640"/>
            <a:ext cx="1111582" cy="461665"/>
          </a:xfrm>
          <a:prstGeom prst="rect">
            <a:avLst/>
          </a:prstGeom>
          <a:noFill/>
        </p:spPr>
        <p:txBody>
          <a:bodyPr wrap="square" rtlCol="0">
            <a:spAutoFit/>
          </a:bodyPr>
          <a:lstStyle/>
          <a:p>
            <a:r>
              <a:rPr lang="en-US" sz="1200" dirty="0"/>
              <a:t>Often the government</a:t>
            </a:r>
          </a:p>
        </p:txBody>
      </p:sp>
    </p:spTree>
    <p:extLst>
      <p:ext uri="{BB962C8B-B14F-4D97-AF65-F5344CB8AC3E}">
        <p14:creationId xmlns:p14="http://schemas.microsoft.com/office/powerpoint/2010/main" val="214877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P spid="9" grpId="0"/>
      <p:bldP spid="15" grpId="0"/>
      <p:bldP spid="16" grpId="0"/>
      <p:bldP spid="1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The Opportunity Cost of Holding Money</a:t>
            </a:r>
          </a:p>
        </p:txBody>
      </p:sp>
      <p:sp>
        <p:nvSpPr>
          <p:cNvPr id="5" name="Text Placeholder 4"/>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706131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Holding Liquid Money</a:t>
            </a:r>
          </a:p>
        </p:txBody>
      </p:sp>
      <p:sp>
        <p:nvSpPr>
          <p:cNvPr id="5" name="Content Placeholder 4"/>
          <p:cNvSpPr>
            <a:spLocks noGrp="1"/>
          </p:cNvSpPr>
          <p:nvPr>
            <p:ph idx="1"/>
          </p:nvPr>
        </p:nvSpPr>
        <p:spPr>
          <a:xfrm>
            <a:off x="266700" y="1502339"/>
            <a:ext cx="4868008" cy="4351338"/>
          </a:xfrm>
        </p:spPr>
        <p:txBody>
          <a:bodyPr>
            <a:normAutofit lnSpcReduction="10000"/>
          </a:bodyPr>
          <a:lstStyle/>
          <a:p>
            <a:r>
              <a:rPr lang="en-US" dirty="0"/>
              <a:t>When we say ‘</a:t>
            </a:r>
            <a:r>
              <a:rPr lang="en-US" dirty="0">
                <a:solidFill>
                  <a:srgbClr val="00B0F0"/>
                </a:solidFill>
              </a:rPr>
              <a:t>holding money</a:t>
            </a:r>
            <a:r>
              <a:rPr lang="en-US" dirty="0"/>
              <a:t>’ we mean the </a:t>
            </a:r>
            <a:r>
              <a:rPr lang="en-US" dirty="0">
                <a:solidFill>
                  <a:srgbClr val="00B0F0"/>
                </a:solidFill>
              </a:rPr>
              <a:t>taking out of liquid money (cash or digital money) </a:t>
            </a:r>
            <a:r>
              <a:rPr lang="en-US" dirty="0"/>
              <a:t>in order buy the things we need and want. </a:t>
            </a:r>
          </a:p>
          <a:p>
            <a:r>
              <a:rPr lang="en-US" dirty="0"/>
              <a:t>Therefore, holding liquid money is </a:t>
            </a:r>
            <a:r>
              <a:rPr lang="en-US" dirty="0">
                <a:solidFill>
                  <a:srgbClr val="00B0F0"/>
                </a:solidFill>
              </a:rPr>
              <a:t>convenient for our everyday activities</a:t>
            </a:r>
            <a:r>
              <a:rPr lang="en-US" dirty="0"/>
              <a:t>! </a:t>
            </a:r>
          </a:p>
          <a:p>
            <a:r>
              <a:rPr lang="en-US" dirty="0"/>
              <a:t>However, we will soon see that this convenience comes at a cost. </a:t>
            </a:r>
          </a:p>
          <a:p>
            <a:endParaRPr lang="en-US" dirty="0"/>
          </a:p>
        </p:txBody>
      </p:sp>
      <p:pic>
        <p:nvPicPr>
          <p:cNvPr id="6" name="Picture 5"/>
          <p:cNvPicPr>
            <a:picLocks noChangeAspect="1"/>
          </p:cNvPicPr>
          <p:nvPr/>
        </p:nvPicPr>
        <p:blipFill>
          <a:blip r:embed="rId2"/>
          <a:stretch>
            <a:fillRect/>
          </a:stretch>
        </p:blipFill>
        <p:spPr>
          <a:xfrm>
            <a:off x="5878950" y="853746"/>
            <a:ext cx="1781424" cy="1428949"/>
          </a:xfrm>
          <a:prstGeom prst="rect">
            <a:avLst/>
          </a:prstGeom>
        </p:spPr>
      </p:pic>
      <p:pic>
        <p:nvPicPr>
          <p:cNvPr id="7" name="Picture 6"/>
          <p:cNvPicPr>
            <a:picLocks noChangeAspect="1"/>
          </p:cNvPicPr>
          <p:nvPr/>
        </p:nvPicPr>
        <p:blipFill>
          <a:blip r:embed="rId3"/>
          <a:stretch>
            <a:fillRect/>
          </a:stretch>
        </p:blipFill>
        <p:spPr>
          <a:xfrm>
            <a:off x="5400425" y="2362769"/>
            <a:ext cx="2738474" cy="1482293"/>
          </a:xfrm>
          <a:prstGeom prst="rect">
            <a:avLst/>
          </a:prstGeom>
        </p:spPr>
      </p:pic>
      <p:pic>
        <p:nvPicPr>
          <p:cNvPr id="8" name="Picture 7"/>
          <p:cNvPicPr>
            <a:picLocks noChangeAspect="1"/>
          </p:cNvPicPr>
          <p:nvPr/>
        </p:nvPicPr>
        <p:blipFill>
          <a:blip r:embed="rId4"/>
          <a:stretch>
            <a:fillRect/>
          </a:stretch>
        </p:blipFill>
        <p:spPr>
          <a:xfrm>
            <a:off x="4985684" y="4798497"/>
            <a:ext cx="3153215" cy="1552792"/>
          </a:xfrm>
          <a:prstGeom prst="rect">
            <a:avLst/>
          </a:prstGeom>
        </p:spPr>
      </p:pic>
      <p:pic>
        <p:nvPicPr>
          <p:cNvPr id="9" name="Picture 8"/>
          <p:cNvPicPr>
            <a:picLocks noChangeAspect="1"/>
          </p:cNvPicPr>
          <p:nvPr/>
        </p:nvPicPr>
        <p:blipFill>
          <a:blip r:embed="rId5"/>
          <a:stretch>
            <a:fillRect/>
          </a:stretch>
        </p:blipFill>
        <p:spPr>
          <a:xfrm>
            <a:off x="8406765" y="4485686"/>
            <a:ext cx="2095792" cy="1829055"/>
          </a:xfrm>
          <a:prstGeom prst="rect">
            <a:avLst/>
          </a:prstGeom>
        </p:spPr>
      </p:pic>
      <p:pic>
        <p:nvPicPr>
          <p:cNvPr id="10" name="Picture 9"/>
          <p:cNvPicPr>
            <a:picLocks noChangeAspect="1"/>
          </p:cNvPicPr>
          <p:nvPr/>
        </p:nvPicPr>
        <p:blipFill>
          <a:blip r:embed="rId6"/>
          <a:stretch>
            <a:fillRect/>
          </a:stretch>
        </p:blipFill>
        <p:spPr>
          <a:xfrm>
            <a:off x="9316529" y="2362769"/>
            <a:ext cx="2372056" cy="1705213"/>
          </a:xfrm>
          <a:prstGeom prst="rect">
            <a:avLst/>
          </a:prstGeom>
        </p:spPr>
      </p:pic>
      <p:pic>
        <p:nvPicPr>
          <p:cNvPr id="11" name="Picture 10"/>
          <p:cNvPicPr>
            <a:picLocks noChangeAspect="1"/>
          </p:cNvPicPr>
          <p:nvPr/>
        </p:nvPicPr>
        <p:blipFill>
          <a:blip r:embed="rId7"/>
          <a:stretch>
            <a:fillRect/>
          </a:stretch>
        </p:blipFill>
        <p:spPr>
          <a:xfrm>
            <a:off x="9116440" y="583478"/>
            <a:ext cx="2325283" cy="1524914"/>
          </a:xfrm>
          <a:prstGeom prst="rect">
            <a:avLst/>
          </a:prstGeom>
        </p:spPr>
      </p:pic>
      <p:sp>
        <p:nvSpPr>
          <p:cNvPr id="12" name="Right Arrow 11"/>
          <p:cNvSpPr/>
          <p:nvPr/>
        </p:nvSpPr>
        <p:spPr>
          <a:xfrm>
            <a:off x="8138899" y="1568220"/>
            <a:ext cx="908386" cy="540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937999">
            <a:off x="8334102" y="2820205"/>
            <a:ext cx="908386" cy="540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1937999">
            <a:off x="7871393" y="3992680"/>
            <a:ext cx="908386" cy="540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5658084">
            <a:off x="6431670" y="4215600"/>
            <a:ext cx="908386" cy="540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333411" y="136265"/>
            <a:ext cx="2643535" cy="646331"/>
          </a:xfrm>
          <a:prstGeom prst="rect">
            <a:avLst/>
          </a:prstGeom>
          <a:solidFill>
            <a:srgbClr val="FFFF00"/>
          </a:solidFill>
        </p:spPr>
        <p:txBody>
          <a:bodyPr wrap="square" rtlCol="0">
            <a:spAutoFit/>
          </a:bodyPr>
          <a:lstStyle/>
          <a:p>
            <a:r>
              <a:rPr lang="en-US" sz="1200" dirty="0">
                <a:solidFill>
                  <a:srgbClr val="FF0000"/>
                </a:solidFill>
              </a:rPr>
              <a:t>Summary</a:t>
            </a:r>
          </a:p>
          <a:p>
            <a:r>
              <a:rPr lang="en-US" sz="1200" dirty="0">
                <a:solidFill>
                  <a:srgbClr val="FF0000"/>
                </a:solidFill>
              </a:rPr>
              <a:t>Holding liquid money is convenient for our daily needs. </a:t>
            </a:r>
          </a:p>
        </p:txBody>
      </p:sp>
      <p:pic>
        <p:nvPicPr>
          <p:cNvPr id="17" name="Picture 16"/>
          <p:cNvPicPr>
            <a:picLocks noChangeAspect="1"/>
          </p:cNvPicPr>
          <p:nvPr/>
        </p:nvPicPr>
        <p:blipFill>
          <a:blip r:embed="rId8"/>
          <a:stretch>
            <a:fillRect/>
          </a:stretch>
        </p:blipFill>
        <p:spPr>
          <a:xfrm>
            <a:off x="6342055" y="761773"/>
            <a:ext cx="611349" cy="550399"/>
          </a:xfrm>
          <a:prstGeom prst="rect">
            <a:avLst/>
          </a:prstGeom>
        </p:spPr>
      </p:pic>
    </p:spTree>
    <p:extLst>
      <p:ext uri="{BB962C8B-B14F-4D97-AF65-F5344CB8AC3E}">
        <p14:creationId xmlns:p14="http://schemas.microsoft.com/office/powerpoint/2010/main" val="28698177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210" y="181810"/>
            <a:ext cx="6522683" cy="742222"/>
          </a:xfrm>
        </p:spPr>
        <p:txBody>
          <a:bodyPr>
            <a:normAutofit/>
          </a:bodyPr>
          <a:lstStyle/>
          <a:p>
            <a:r>
              <a:rPr lang="en-US" sz="2800" dirty="0"/>
              <a:t>Opportunity Cost of Holding Liquid Money</a:t>
            </a:r>
          </a:p>
        </p:txBody>
      </p:sp>
      <p:sp>
        <p:nvSpPr>
          <p:cNvPr id="3" name="Content Placeholder 2"/>
          <p:cNvSpPr>
            <a:spLocks noGrp="1"/>
          </p:cNvSpPr>
          <p:nvPr>
            <p:ph idx="1"/>
          </p:nvPr>
        </p:nvSpPr>
        <p:spPr>
          <a:xfrm>
            <a:off x="500724" y="835501"/>
            <a:ext cx="6285653" cy="1673713"/>
          </a:xfrm>
        </p:spPr>
        <p:txBody>
          <a:bodyPr>
            <a:normAutofit fontScale="47500" lnSpcReduction="20000"/>
          </a:bodyPr>
          <a:lstStyle/>
          <a:p>
            <a:r>
              <a:rPr lang="en-US" dirty="0">
                <a:solidFill>
                  <a:srgbClr val="00B0F0"/>
                </a:solidFill>
              </a:rPr>
              <a:t>Liquid money </a:t>
            </a:r>
            <a:r>
              <a:rPr lang="en-US" dirty="0"/>
              <a:t>is</a:t>
            </a:r>
            <a:r>
              <a:rPr lang="en-US" dirty="0">
                <a:solidFill>
                  <a:srgbClr val="00B0F0"/>
                </a:solidFill>
              </a:rPr>
              <a:t> convenient</a:t>
            </a:r>
            <a:r>
              <a:rPr lang="en-US" dirty="0"/>
              <a:t>, it </a:t>
            </a:r>
            <a:r>
              <a:rPr lang="en-US" dirty="0">
                <a:solidFill>
                  <a:srgbClr val="00B0F0"/>
                </a:solidFill>
              </a:rPr>
              <a:t>does not pay us interest </a:t>
            </a:r>
            <a:r>
              <a:rPr lang="en-US" dirty="0"/>
              <a:t>(or extremely low interest) when we hold it to use. </a:t>
            </a:r>
          </a:p>
          <a:p>
            <a:pPr lvl="1"/>
            <a:r>
              <a:rPr lang="en-US" dirty="0"/>
              <a:t>Usually the less liquid the money, the higher the interest rate. </a:t>
            </a:r>
          </a:p>
          <a:p>
            <a:r>
              <a:rPr lang="en-US" dirty="0"/>
              <a:t>We assume that the </a:t>
            </a:r>
            <a:r>
              <a:rPr lang="en-US" dirty="0">
                <a:solidFill>
                  <a:srgbClr val="00B050"/>
                </a:solidFill>
              </a:rPr>
              <a:t>next best thing </a:t>
            </a:r>
            <a:r>
              <a:rPr lang="en-US" dirty="0"/>
              <a:t>we can do with our money is to </a:t>
            </a:r>
            <a:r>
              <a:rPr lang="en-US" dirty="0">
                <a:solidFill>
                  <a:srgbClr val="00B050"/>
                </a:solidFill>
              </a:rPr>
              <a:t>invest it in financial assets such as bonds or long term bank accounts</a:t>
            </a:r>
            <a:r>
              <a:rPr lang="en-US" dirty="0"/>
              <a:t>. It is less convenient but it will pay us interest. </a:t>
            </a:r>
          </a:p>
          <a:p>
            <a:r>
              <a:rPr lang="en-US" dirty="0"/>
              <a:t>Therefore, this is the </a:t>
            </a:r>
            <a:r>
              <a:rPr lang="en-US" dirty="0">
                <a:solidFill>
                  <a:srgbClr val="7030A0"/>
                </a:solidFill>
              </a:rPr>
              <a:t>opportunity cost of liquid money </a:t>
            </a:r>
            <a:r>
              <a:rPr lang="en-US" dirty="0"/>
              <a:t>– the </a:t>
            </a:r>
            <a:r>
              <a:rPr lang="en-US" dirty="0">
                <a:solidFill>
                  <a:srgbClr val="7030A0"/>
                </a:solidFill>
              </a:rPr>
              <a:t>interest we could have earned </a:t>
            </a:r>
            <a:r>
              <a:rPr lang="en-US" dirty="0"/>
              <a:t>from other financial assets. </a:t>
            </a:r>
          </a:p>
        </p:txBody>
      </p:sp>
      <p:sp>
        <p:nvSpPr>
          <p:cNvPr id="4" name="TextBox 3"/>
          <p:cNvSpPr txBox="1"/>
          <p:nvPr/>
        </p:nvSpPr>
        <p:spPr>
          <a:xfrm>
            <a:off x="675845" y="2682822"/>
            <a:ext cx="4585872" cy="1384995"/>
          </a:xfrm>
          <a:prstGeom prst="rect">
            <a:avLst/>
          </a:prstGeom>
          <a:solidFill>
            <a:schemeClr val="accent4">
              <a:lumMod val="60000"/>
              <a:lumOff val="40000"/>
            </a:schemeClr>
          </a:solidFill>
        </p:spPr>
        <p:txBody>
          <a:bodyPr wrap="square" rtlCol="0">
            <a:spAutoFit/>
          </a:bodyPr>
          <a:lstStyle/>
          <a:p>
            <a:r>
              <a:rPr lang="en-AU" sz="2400" b="1" dirty="0"/>
              <a:t>Option 1:</a:t>
            </a:r>
          </a:p>
          <a:p>
            <a:r>
              <a:rPr lang="en-AU" sz="2000" dirty="0"/>
              <a:t>Keep cash or keep money in your </a:t>
            </a:r>
            <a:r>
              <a:rPr lang="en-AU" sz="2000" dirty="0" err="1"/>
              <a:t>Wechat</a:t>
            </a:r>
            <a:r>
              <a:rPr lang="en-AU" sz="2000" dirty="0"/>
              <a:t> pay account with 0% interest and use it to buy various things.</a:t>
            </a:r>
          </a:p>
        </p:txBody>
      </p:sp>
      <p:sp>
        <p:nvSpPr>
          <p:cNvPr id="5" name="TextBox 4"/>
          <p:cNvSpPr txBox="1"/>
          <p:nvPr/>
        </p:nvSpPr>
        <p:spPr>
          <a:xfrm>
            <a:off x="6305216" y="2630686"/>
            <a:ext cx="4811543" cy="1631216"/>
          </a:xfrm>
          <a:prstGeom prst="rect">
            <a:avLst/>
          </a:prstGeom>
          <a:solidFill>
            <a:schemeClr val="accent2">
              <a:lumMod val="40000"/>
              <a:lumOff val="60000"/>
            </a:schemeClr>
          </a:solidFill>
        </p:spPr>
        <p:txBody>
          <a:bodyPr wrap="square" rtlCol="0">
            <a:spAutoFit/>
          </a:bodyPr>
          <a:lstStyle/>
          <a:p>
            <a:r>
              <a:rPr lang="en-AU" sz="2800" b="1" dirty="0"/>
              <a:t>Option 2:</a:t>
            </a:r>
          </a:p>
          <a:p>
            <a:r>
              <a:rPr lang="en-AU" sz="2400" dirty="0"/>
              <a:t>Keep money in an interest bearing account or buying a financial asset which pays 3% interest per year.</a:t>
            </a:r>
          </a:p>
        </p:txBody>
      </p:sp>
      <p:sp>
        <p:nvSpPr>
          <p:cNvPr id="6" name="TextBox 5"/>
          <p:cNvSpPr txBox="1"/>
          <p:nvPr/>
        </p:nvSpPr>
        <p:spPr>
          <a:xfrm>
            <a:off x="3147646" y="4780982"/>
            <a:ext cx="3534508" cy="1815882"/>
          </a:xfrm>
          <a:prstGeom prst="rect">
            <a:avLst/>
          </a:prstGeom>
          <a:noFill/>
        </p:spPr>
        <p:txBody>
          <a:bodyPr wrap="square" rtlCol="0">
            <a:spAutoFit/>
          </a:bodyPr>
          <a:lstStyle/>
          <a:p>
            <a:r>
              <a:rPr lang="en-AU" sz="2800" dirty="0"/>
              <a:t>Opportunity Cost of Option 1 is the benefits of Option 2 </a:t>
            </a:r>
            <a:r>
              <a:rPr lang="en-AU" sz="2800" dirty="0" err="1"/>
              <a:t>ie</a:t>
            </a:r>
            <a:r>
              <a:rPr lang="en-AU" sz="2800" dirty="0"/>
              <a:t>. The 3% interest.</a:t>
            </a:r>
          </a:p>
        </p:txBody>
      </p:sp>
      <p:sp>
        <p:nvSpPr>
          <p:cNvPr id="8" name="Down Arrow 7"/>
          <p:cNvSpPr/>
          <p:nvPr/>
        </p:nvSpPr>
        <p:spPr>
          <a:xfrm rot="20433424">
            <a:off x="3073351" y="4020848"/>
            <a:ext cx="469412" cy="82424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6904893" y="5565812"/>
            <a:ext cx="5110480" cy="1200329"/>
          </a:xfrm>
          <a:prstGeom prst="rect">
            <a:avLst/>
          </a:prstGeom>
          <a:solidFill>
            <a:srgbClr val="FFFF00"/>
          </a:solidFill>
        </p:spPr>
        <p:txBody>
          <a:bodyPr wrap="square" rtlCol="0">
            <a:spAutoFit/>
          </a:bodyPr>
          <a:lstStyle/>
          <a:p>
            <a:r>
              <a:rPr lang="en-AU" dirty="0">
                <a:solidFill>
                  <a:srgbClr val="FF0000"/>
                </a:solidFill>
              </a:rPr>
              <a:t>Summary</a:t>
            </a:r>
          </a:p>
          <a:p>
            <a:r>
              <a:rPr lang="en-AU" dirty="0">
                <a:solidFill>
                  <a:srgbClr val="FF0000"/>
                </a:solidFill>
              </a:rPr>
              <a:t>Holding money has an opportunity cost of the interest you could have earned by buying an interest bearing asset (an asset that pays interest). </a:t>
            </a:r>
          </a:p>
        </p:txBody>
      </p:sp>
      <p:pic>
        <p:nvPicPr>
          <p:cNvPr id="7" name="Picture 6"/>
          <p:cNvPicPr>
            <a:picLocks noChangeAspect="1"/>
          </p:cNvPicPr>
          <p:nvPr/>
        </p:nvPicPr>
        <p:blipFill>
          <a:blip r:embed="rId2"/>
          <a:stretch>
            <a:fillRect/>
          </a:stretch>
        </p:blipFill>
        <p:spPr>
          <a:xfrm>
            <a:off x="647527" y="3966223"/>
            <a:ext cx="1781424" cy="1428949"/>
          </a:xfrm>
          <a:prstGeom prst="rect">
            <a:avLst/>
          </a:prstGeom>
        </p:spPr>
      </p:pic>
      <p:pic>
        <p:nvPicPr>
          <p:cNvPr id="10" name="Picture 9"/>
          <p:cNvPicPr>
            <a:picLocks noChangeAspect="1"/>
          </p:cNvPicPr>
          <p:nvPr/>
        </p:nvPicPr>
        <p:blipFill>
          <a:blip r:embed="rId3"/>
          <a:stretch>
            <a:fillRect/>
          </a:stretch>
        </p:blipFill>
        <p:spPr>
          <a:xfrm>
            <a:off x="284224" y="5308192"/>
            <a:ext cx="2738474" cy="1482293"/>
          </a:xfrm>
          <a:prstGeom prst="rect">
            <a:avLst/>
          </a:prstGeom>
        </p:spPr>
      </p:pic>
      <p:pic>
        <p:nvPicPr>
          <p:cNvPr id="11" name="Picture 10"/>
          <p:cNvPicPr>
            <a:picLocks noChangeAspect="1"/>
          </p:cNvPicPr>
          <p:nvPr/>
        </p:nvPicPr>
        <p:blipFill>
          <a:blip r:embed="rId4"/>
          <a:stretch>
            <a:fillRect/>
          </a:stretch>
        </p:blipFill>
        <p:spPr>
          <a:xfrm>
            <a:off x="7028010" y="4135430"/>
            <a:ext cx="1237891" cy="1327920"/>
          </a:xfrm>
          <a:prstGeom prst="rect">
            <a:avLst/>
          </a:prstGeom>
        </p:spPr>
      </p:pic>
      <p:pic>
        <p:nvPicPr>
          <p:cNvPr id="12" name="Picture 11"/>
          <p:cNvPicPr>
            <a:picLocks noChangeAspect="1"/>
          </p:cNvPicPr>
          <p:nvPr/>
        </p:nvPicPr>
        <p:blipFill>
          <a:blip r:embed="rId5"/>
          <a:stretch>
            <a:fillRect/>
          </a:stretch>
        </p:blipFill>
        <p:spPr>
          <a:xfrm>
            <a:off x="8481956" y="4136161"/>
            <a:ext cx="2686425" cy="1352739"/>
          </a:xfrm>
          <a:prstGeom prst="rect">
            <a:avLst/>
          </a:prstGeom>
        </p:spPr>
      </p:pic>
      <p:sp>
        <p:nvSpPr>
          <p:cNvPr id="13" name="Rectangle 12"/>
          <p:cNvSpPr/>
          <p:nvPr/>
        </p:nvSpPr>
        <p:spPr>
          <a:xfrm>
            <a:off x="7481864" y="181810"/>
            <a:ext cx="4308620" cy="1200329"/>
          </a:xfrm>
          <a:prstGeom prst="rect">
            <a:avLst/>
          </a:prstGeom>
          <a:solidFill>
            <a:schemeClr val="accent1">
              <a:lumMod val="20000"/>
              <a:lumOff val="80000"/>
            </a:schemeClr>
          </a:solidFill>
        </p:spPr>
        <p:txBody>
          <a:bodyPr wrap="square">
            <a:spAutoFit/>
          </a:bodyPr>
          <a:lstStyle/>
          <a:p>
            <a:r>
              <a:rPr lang="en-US" b="1" u="sng" dirty="0"/>
              <a:t>Opportunity Cost</a:t>
            </a:r>
          </a:p>
          <a:p>
            <a:r>
              <a:rPr lang="en-US" dirty="0"/>
              <a:t>Recall that </a:t>
            </a:r>
            <a:r>
              <a:rPr lang="en-US" dirty="0">
                <a:solidFill>
                  <a:srgbClr val="00B0F0"/>
                </a:solidFill>
              </a:rPr>
              <a:t>opportunity cost </a:t>
            </a:r>
            <a:r>
              <a:rPr lang="en-US" dirty="0"/>
              <a:t>is the cost that comes from any decision that we make because </a:t>
            </a:r>
            <a:r>
              <a:rPr lang="en-US" dirty="0">
                <a:solidFill>
                  <a:srgbClr val="00B0F0"/>
                </a:solidFill>
              </a:rPr>
              <a:t>we give up the next best option</a:t>
            </a:r>
            <a:r>
              <a:rPr lang="en-US" dirty="0"/>
              <a:t>.</a:t>
            </a:r>
          </a:p>
        </p:txBody>
      </p:sp>
    </p:spTree>
    <p:extLst>
      <p:ext uri="{BB962C8B-B14F-4D97-AF65-F5344CB8AC3E}">
        <p14:creationId xmlns:p14="http://schemas.microsoft.com/office/powerpoint/2010/main" val="19095301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Why do people hold liquid money?</a:t>
            </a:r>
          </a:p>
          <a:p>
            <a:r>
              <a:rPr lang="en-US" dirty="0">
                <a:solidFill>
                  <a:srgbClr val="FF0000"/>
                </a:solidFill>
              </a:rPr>
              <a:t>For the convenience of buying the things we need.</a:t>
            </a:r>
          </a:p>
          <a:p>
            <a:r>
              <a:rPr lang="en-US" dirty="0"/>
              <a:t>What do we assume is the opportunity cost of holding liquid money?</a:t>
            </a:r>
          </a:p>
          <a:p>
            <a:r>
              <a:rPr lang="en-US" dirty="0">
                <a:solidFill>
                  <a:srgbClr val="FF0000"/>
                </a:solidFill>
              </a:rPr>
              <a:t>OC = interest we could have earned if we bought an interest bearing asset.  </a:t>
            </a:r>
          </a:p>
          <a:p>
            <a:pPr lvl="1"/>
            <a:r>
              <a:rPr lang="en-US" dirty="0" err="1">
                <a:solidFill>
                  <a:srgbClr val="FF0000"/>
                </a:solidFill>
              </a:rPr>
              <a:t>Eg</a:t>
            </a:r>
            <a:r>
              <a:rPr lang="en-US" dirty="0">
                <a:solidFill>
                  <a:srgbClr val="FF0000"/>
                </a:solidFill>
              </a:rPr>
              <a:t>. A bond, put money in a high interest bank account (</a:t>
            </a:r>
            <a:r>
              <a:rPr lang="en-US" dirty="0" err="1">
                <a:solidFill>
                  <a:srgbClr val="FF0000"/>
                </a:solidFill>
              </a:rPr>
              <a:t>eg</a:t>
            </a:r>
            <a:r>
              <a:rPr lang="en-US" dirty="0">
                <a:solidFill>
                  <a:srgbClr val="FF0000"/>
                </a:solidFill>
              </a:rPr>
              <a:t>. term deposit)</a:t>
            </a:r>
          </a:p>
        </p:txBody>
      </p:sp>
    </p:spTree>
    <p:extLst>
      <p:ext uri="{BB962C8B-B14F-4D97-AF65-F5344CB8AC3E}">
        <p14:creationId xmlns:p14="http://schemas.microsoft.com/office/powerpoint/2010/main" val="135815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546" y="250825"/>
            <a:ext cx="10515600" cy="936137"/>
          </a:xfrm>
        </p:spPr>
        <p:txBody>
          <a:bodyPr/>
          <a:lstStyle/>
          <a:p>
            <a:r>
              <a:rPr lang="en-US" dirty="0"/>
              <a:t>Financial Assets Summary</a:t>
            </a:r>
          </a:p>
        </p:txBody>
      </p:sp>
      <p:sp>
        <p:nvSpPr>
          <p:cNvPr id="3" name="Content Placeholder 2"/>
          <p:cNvSpPr>
            <a:spLocks noGrp="1"/>
          </p:cNvSpPr>
          <p:nvPr>
            <p:ph idx="1"/>
          </p:nvPr>
        </p:nvSpPr>
        <p:spPr>
          <a:xfrm>
            <a:off x="335091" y="1109051"/>
            <a:ext cx="4029092" cy="3263444"/>
          </a:xfrm>
          <a:solidFill>
            <a:srgbClr val="F9FBFD"/>
          </a:solidFill>
        </p:spPr>
        <p:txBody>
          <a:bodyPr>
            <a:normAutofit fontScale="62500" lnSpcReduction="20000"/>
          </a:bodyPr>
          <a:lstStyle/>
          <a:p>
            <a:r>
              <a:rPr lang="en-US" dirty="0">
                <a:solidFill>
                  <a:srgbClr val="00B0F0"/>
                </a:solidFill>
              </a:rPr>
              <a:t>Money</a:t>
            </a:r>
          </a:p>
          <a:p>
            <a:r>
              <a:rPr lang="en-US" dirty="0">
                <a:solidFill>
                  <a:srgbClr val="00B0F0"/>
                </a:solidFill>
              </a:rPr>
              <a:t>Bonds</a:t>
            </a:r>
            <a:r>
              <a:rPr lang="en-US" dirty="0"/>
              <a:t> – debt asset. Pays interest to owner of the bond</a:t>
            </a:r>
          </a:p>
          <a:p>
            <a:r>
              <a:rPr lang="en-US" dirty="0">
                <a:solidFill>
                  <a:srgbClr val="00B0F0"/>
                </a:solidFill>
              </a:rPr>
              <a:t>Stocks</a:t>
            </a:r>
            <a:r>
              <a:rPr lang="en-US" dirty="0"/>
              <a:t> – equity/ownership asset. Pays share of profit called dividends.</a:t>
            </a:r>
          </a:p>
          <a:p>
            <a:r>
              <a:rPr lang="en-US" dirty="0">
                <a:solidFill>
                  <a:srgbClr val="00B0F0"/>
                </a:solidFill>
              </a:rPr>
              <a:t>Certificates</a:t>
            </a:r>
            <a:r>
              <a:rPr lang="en-US" dirty="0"/>
              <a:t> </a:t>
            </a:r>
            <a:r>
              <a:rPr lang="en-US" dirty="0">
                <a:solidFill>
                  <a:srgbClr val="00B0F0"/>
                </a:solidFill>
              </a:rPr>
              <a:t>of</a:t>
            </a:r>
            <a:r>
              <a:rPr lang="en-US" dirty="0"/>
              <a:t> </a:t>
            </a:r>
            <a:r>
              <a:rPr lang="en-US" dirty="0">
                <a:solidFill>
                  <a:srgbClr val="00B0F0"/>
                </a:solidFill>
              </a:rPr>
              <a:t>Deposit</a:t>
            </a:r>
            <a:r>
              <a:rPr lang="en-US" dirty="0"/>
              <a:t> – depositing money in a bank for a longer period which cannot be touched or the interest is not paid.</a:t>
            </a:r>
          </a:p>
          <a:p>
            <a:r>
              <a:rPr lang="en-US" dirty="0">
                <a:solidFill>
                  <a:srgbClr val="00B0F0"/>
                </a:solidFill>
              </a:rPr>
              <a:t>Mutual</a:t>
            </a:r>
            <a:r>
              <a:rPr lang="en-US" dirty="0"/>
              <a:t> </a:t>
            </a:r>
            <a:r>
              <a:rPr lang="en-US" dirty="0">
                <a:solidFill>
                  <a:srgbClr val="00B0F0"/>
                </a:solidFill>
              </a:rPr>
              <a:t>Funds</a:t>
            </a:r>
            <a:r>
              <a:rPr lang="en-US" dirty="0"/>
              <a:t> – money given to professionals who invest it for you. </a:t>
            </a:r>
            <a:r>
              <a:rPr lang="en-US" dirty="0" err="1"/>
              <a:t>Eg</a:t>
            </a:r>
            <a:r>
              <a:rPr lang="en-US" dirty="0"/>
              <a:t>. Retirement Fund</a:t>
            </a:r>
          </a:p>
        </p:txBody>
      </p:sp>
      <p:pic>
        <p:nvPicPr>
          <p:cNvPr id="4" name="Picture 3"/>
          <p:cNvPicPr>
            <a:picLocks noChangeAspect="1"/>
          </p:cNvPicPr>
          <p:nvPr/>
        </p:nvPicPr>
        <p:blipFill>
          <a:blip r:embed="rId2"/>
          <a:stretch>
            <a:fillRect/>
          </a:stretch>
        </p:blipFill>
        <p:spPr>
          <a:xfrm>
            <a:off x="4856336" y="4609022"/>
            <a:ext cx="3273511" cy="1822704"/>
          </a:xfrm>
          <a:prstGeom prst="rect">
            <a:avLst/>
          </a:prstGeom>
        </p:spPr>
      </p:pic>
      <p:sp>
        <p:nvSpPr>
          <p:cNvPr id="5" name="TextBox 4"/>
          <p:cNvSpPr txBox="1"/>
          <p:nvPr/>
        </p:nvSpPr>
        <p:spPr>
          <a:xfrm>
            <a:off x="5291448" y="3908213"/>
            <a:ext cx="1601264" cy="646331"/>
          </a:xfrm>
          <a:prstGeom prst="rect">
            <a:avLst/>
          </a:prstGeom>
          <a:noFill/>
        </p:spPr>
        <p:txBody>
          <a:bodyPr wrap="square" rtlCol="0">
            <a:spAutoFit/>
          </a:bodyPr>
          <a:lstStyle/>
          <a:p>
            <a:r>
              <a:rPr lang="en-US" sz="1200" b="1" dirty="0"/>
              <a:t>Relationship of (second hand) bond price to interest rate. </a:t>
            </a:r>
          </a:p>
        </p:txBody>
      </p:sp>
      <p:sp>
        <p:nvSpPr>
          <p:cNvPr id="6" name="TextBox 5"/>
          <p:cNvSpPr txBox="1"/>
          <p:nvPr/>
        </p:nvSpPr>
        <p:spPr>
          <a:xfrm>
            <a:off x="2207211" y="5323396"/>
            <a:ext cx="894207" cy="1384995"/>
          </a:xfrm>
          <a:prstGeom prst="rect">
            <a:avLst/>
          </a:prstGeom>
          <a:noFill/>
        </p:spPr>
        <p:txBody>
          <a:bodyPr wrap="square" rtlCol="0">
            <a:spAutoFit/>
          </a:bodyPr>
          <a:lstStyle/>
          <a:p>
            <a:r>
              <a:rPr lang="en-US" sz="1200" dirty="0"/>
              <a:t>Higher Interest Rate makes second hand bonds less attractive. </a:t>
            </a:r>
          </a:p>
        </p:txBody>
      </p:sp>
      <p:sp>
        <p:nvSpPr>
          <p:cNvPr id="8" name="Rectangle 7"/>
          <p:cNvSpPr/>
          <p:nvPr/>
        </p:nvSpPr>
        <p:spPr>
          <a:xfrm>
            <a:off x="6651491" y="424268"/>
            <a:ext cx="5282814" cy="1323439"/>
          </a:xfrm>
          <a:prstGeom prst="rect">
            <a:avLst/>
          </a:prstGeom>
          <a:solidFill>
            <a:schemeClr val="accent6">
              <a:lumMod val="20000"/>
              <a:lumOff val="80000"/>
            </a:schemeClr>
          </a:solidFill>
        </p:spPr>
        <p:txBody>
          <a:bodyPr wrap="square">
            <a:spAutoFit/>
          </a:bodyPr>
          <a:lstStyle/>
          <a:p>
            <a:r>
              <a:rPr lang="en-AU" sz="2000" b="1" u="sng" dirty="0"/>
              <a:t>Opportunity Cost of Money</a:t>
            </a:r>
          </a:p>
          <a:p>
            <a:r>
              <a:rPr lang="en-AU" sz="2000" dirty="0"/>
              <a:t>Holding money has an opportunity cost of the interest you could have earned by putting in a savings account/investing. </a:t>
            </a:r>
          </a:p>
        </p:txBody>
      </p:sp>
      <p:sp>
        <p:nvSpPr>
          <p:cNvPr id="13" name="TextBox 12"/>
          <p:cNvSpPr txBox="1"/>
          <p:nvPr/>
        </p:nvSpPr>
        <p:spPr>
          <a:xfrm>
            <a:off x="238584" y="4028620"/>
            <a:ext cx="2083914" cy="1165243"/>
          </a:xfrm>
          <a:prstGeom prst="rect">
            <a:avLst/>
          </a:prstGeom>
          <a:solidFill>
            <a:schemeClr val="accent4">
              <a:lumMod val="20000"/>
              <a:lumOff val="80000"/>
            </a:schemeClr>
          </a:solidFill>
        </p:spPr>
        <p:txBody>
          <a:bodyPr wrap="square" rtlCol="0">
            <a:spAutoFit/>
          </a:bodyPr>
          <a:lstStyle/>
          <a:p>
            <a:r>
              <a:rPr lang="en-US" sz="1400" i="1" dirty="0"/>
              <a:t>Liquidity</a:t>
            </a:r>
            <a:r>
              <a:rPr lang="en-US" sz="1400" dirty="0"/>
              <a:t> – how easily something can be used to buy things. Cash/easy access digital money is the most liquid asset.</a:t>
            </a:r>
          </a:p>
        </p:txBody>
      </p:sp>
      <p:pic>
        <p:nvPicPr>
          <p:cNvPr id="16" name="Picture 15"/>
          <p:cNvPicPr>
            <a:picLocks noChangeAspect="1"/>
          </p:cNvPicPr>
          <p:nvPr/>
        </p:nvPicPr>
        <p:blipFill>
          <a:blip r:embed="rId3"/>
          <a:stretch>
            <a:fillRect/>
          </a:stretch>
        </p:blipFill>
        <p:spPr>
          <a:xfrm>
            <a:off x="442546" y="5230721"/>
            <a:ext cx="1344619" cy="1530797"/>
          </a:xfrm>
          <a:prstGeom prst="rect">
            <a:avLst/>
          </a:prstGeom>
        </p:spPr>
      </p:pic>
      <p:pic>
        <p:nvPicPr>
          <p:cNvPr id="19" name="Picture 18"/>
          <p:cNvPicPr>
            <a:picLocks noChangeAspect="1"/>
          </p:cNvPicPr>
          <p:nvPr/>
        </p:nvPicPr>
        <p:blipFill>
          <a:blip r:embed="rId4"/>
          <a:stretch>
            <a:fillRect/>
          </a:stretch>
        </p:blipFill>
        <p:spPr>
          <a:xfrm>
            <a:off x="3059931" y="5335438"/>
            <a:ext cx="1765785" cy="954812"/>
          </a:xfrm>
          <a:prstGeom prst="rect">
            <a:avLst/>
          </a:prstGeom>
        </p:spPr>
      </p:pic>
      <p:sp>
        <p:nvSpPr>
          <p:cNvPr id="20" name="Freeform 19"/>
          <p:cNvSpPr/>
          <p:nvPr/>
        </p:nvSpPr>
        <p:spPr>
          <a:xfrm>
            <a:off x="3142905" y="5326474"/>
            <a:ext cx="1527481" cy="1203993"/>
          </a:xfrm>
          <a:custGeom>
            <a:avLst/>
            <a:gdLst>
              <a:gd name="connsiteX0" fmla="*/ 5271247 w 5764520"/>
              <a:gd name="connsiteY0" fmla="*/ 609600 h 3469341"/>
              <a:gd name="connsiteX1" fmla="*/ 5038164 w 5764520"/>
              <a:gd name="connsiteY1" fmla="*/ 537883 h 3469341"/>
              <a:gd name="connsiteX2" fmla="*/ 4894729 w 5764520"/>
              <a:gd name="connsiteY2" fmla="*/ 510988 h 3469341"/>
              <a:gd name="connsiteX3" fmla="*/ 4132729 w 5764520"/>
              <a:gd name="connsiteY3" fmla="*/ 304800 h 3469341"/>
              <a:gd name="connsiteX4" fmla="*/ 3953435 w 5764520"/>
              <a:gd name="connsiteY4" fmla="*/ 259977 h 3469341"/>
              <a:gd name="connsiteX5" fmla="*/ 3550023 w 5764520"/>
              <a:gd name="connsiteY5" fmla="*/ 143435 h 3469341"/>
              <a:gd name="connsiteX6" fmla="*/ 3370729 w 5764520"/>
              <a:gd name="connsiteY6" fmla="*/ 98612 h 3469341"/>
              <a:gd name="connsiteX7" fmla="*/ 3209364 w 5764520"/>
              <a:gd name="connsiteY7" fmla="*/ 53788 h 3469341"/>
              <a:gd name="connsiteX8" fmla="*/ 2949388 w 5764520"/>
              <a:gd name="connsiteY8" fmla="*/ 8965 h 3469341"/>
              <a:gd name="connsiteX9" fmla="*/ 2823882 w 5764520"/>
              <a:gd name="connsiteY9" fmla="*/ 0 h 3469341"/>
              <a:gd name="connsiteX10" fmla="*/ 1972235 w 5764520"/>
              <a:gd name="connsiteY10" fmla="*/ 26894 h 3469341"/>
              <a:gd name="connsiteX11" fmla="*/ 1882588 w 5764520"/>
              <a:gd name="connsiteY11" fmla="*/ 44824 h 3469341"/>
              <a:gd name="connsiteX12" fmla="*/ 1712259 w 5764520"/>
              <a:gd name="connsiteY12" fmla="*/ 53788 h 3469341"/>
              <a:gd name="connsiteX13" fmla="*/ 1425388 w 5764520"/>
              <a:gd name="connsiteY13" fmla="*/ 71718 h 3469341"/>
              <a:gd name="connsiteX14" fmla="*/ 690282 w 5764520"/>
              <a:gd name="connsiteY14" fmla="*/ 80683 h 3469341"/>
              <a:gd name="connsiteX15" fmla="*/ 466164 w 5764520"/>
              <a:gd name="connsiteY15" fmla="*/ 152400 h 3469341"/>
              <a:gd name="connsiteX16" fmla="*/ 439270 w 5764520"/>
              <a:gd name="connsiteY16" fmla="*/ 170330 h 3469341"/>
              <a:gd name="connsiteX17" fmla="*/ 313764 w 5764520"/>
              <a:gd name="connsiteY17" fmla="*/ 277906 h 3469341"/>
              <a:gd name="connsiteX18" fmla="*/ 215153 w 5764520"/>
              <a:gd name="connsiteY18" fmla="*/ 403412 h 3469341"/>
              <a:gd name="connsiteX19" fmla="*/ 170329 w 5764520"/>
              <a:gd name="connsiteY19" fmla="*/ 457200 h 3469341"/>
              <a:gd name="connsiteX20" fmla="*/ 152400 w 5764520"/>
              <a:gd name="connsiteY20" fmla="*/ 484094 h 3469341"/>
              <a:gd name="connsiteX21" fmla="*/ 125506 w 5764520"/>
              <a:gd name="connsiteY21" fmla="*/ 510988 h 3469341"/>
              <a:gd name="connsiteX22" fmla="*/ 62753 w 5764520"/>
              <a:gd name="connsiteY22" fmla="*/ 627530 h 3469341"/>
              <a:gd name="connsiteX23" fmla="*/ 26894 w 5764520"/>
              <a:gd name="connsiteY23" fmla="*/ 699247 h 3469341"/>
              <a:gd name="connsiteX24" fmla="*/ 17929 w 5764520"/>
              <a:gd name="connsiteY24" fmla="*/ 744071 h 3469341"/>
              <a:gd name="connsiteX25" fmla="*/ 0 w 5764520"/>
              <a:gd name="connsiteY25" fmla="*/ 815788 h 3469341"/>
              <a:gd name="connsiteX26" fmla="*/ 8964 w 5764520"/>
              <a:gd name="connsiteY26" fmla="*/ 1111624 h 3469341"/>
              <a:gd name="connsiteX27" fmla="*/ 26894 w 5764520"/>
              <a:gd name="connsiteY27" fmla="*/ 1147483 h 3469341"/>
              <a:gd name="connsiteX28" fmla="*/ 44823 w 5764520"/>
              <a:gd name="connsiteY28" fmla="*/ 1192306 h 3469341"/>
              <a:gd name="connsiteX29" fmla="*/ 53788 w 5764520"/>
              <a:gd name="connsiteY29" fmla="*/ 1237130 h 3469341"/>
              <a:gd name="connsiteX30" fmla="*/ 62753 w 5764520"/>
              <a:gd name="connsiteY30" fmla="*/ 1272988 h 3469341"/>
              <a:gd name="connsiteX31" fmla="*/ 71717 w 5764520"/>
              <a:gd name="connsiteY31" fmla="*/ 1317812 h 3469341"/>
              <a:gd name="connsiteX32" fmla="*/ 89647 w 5764520"/>
              <a:gd name="connsiteY32" fmla="*/ 1380565 h 3469341"/>
              <a:gd name="connsiteX33" fmla="*/ 107576 w 5764520"/>
              <a:gd name="connsiteY33" fmla="*/ 1541930 h 3469341"/>
              <a:gd name="connsiteX34" fmla="*/ 116541 w 5764520"/>
              <a:gd name="connsiteY34" fmla="*/ 1577788 h 3469341"/>
              <a:gd name="connsiteX35" fmla="*/ 143435 w 5764520"/>
              <a:gd name="connsiteY35" fmla="*/ 1667435 h 3469341"/>
              <a:gd name="connsiteX36" fmla="*/ 161364 w 5764520"/>
              <a:gd name="connsiteY36" fmla="*/ 1748118 h 3469341"/>
              <a:gd name="connsiteX37" fmla="*/ 170329 w 5764520"/>
              <a:gd name="connsiteY37" fmla="*/ 1783977 h 3469341"/>
              <a:gd name="connsiteX38" fmla="*/ 188259 w 5764520"/>
              <a:gd name="connsiteY38" fmla="*/ 1810871 h 3469341"/>
              <a:gd name="connsiteX39" fmla="*/ 206188 w 5764520"/>
              <a:gd name="connsiteY39" fmla="*/ 1855694 h 3469341"/>
              <a:gd name="connsiteX40" fmla="*/ 242047 w 5764520"/>
              <a:gd name="connsiteY40" fmla="*/ 1936377 h 3469341"/>
              <a:gd name="connsiteX41" fmla="*/ 259976 w 5764520"/>
              <a:gd name="connsiteY41" fmla="*/ 1999130 h 3469341"/>
              <a:gd name="connsiteX42" fmla="*/ 277906 w 5764520"/>
              <a:gd name="connsiteY42" fmla="*/ 2052918 h 3469341"/>
              <a:gd name="connsiteX43" fmla="*/ 340659 w 5764520"/>
              <a:gd name="connsiteY43" fmla="*/ 2142565 h 3469341"/>
              <a:gd name="connsiteX44" fmla="*/ 385482 w 5764520"/>
              <a:gd name="connsiteY44" fmla="*/ 2196353 h 3469341"/>
              <a:gd name="connsiteX45" fmla="*/ 403411 w 5764520"/>
              <a:gd name="connsiteY45" fmla="*/ 2223247 h 3469341"/>
              <a:gd name="connsiteX46" fmla="*/ 421341 w 5764520"/>
              <a:gd name="connsiteY46" fmla="*/ 2241177 h 3469341"/>
              <a:gd name="connsiteX47" fmla="*/ 466164 w 5764520"/>
              <a:gd name="connsiteY47" fmla="*/ 2303930 h 3469341"/>
              <a:gd name="connsiteX48" fmla="*/ 519953 w 5764520"/>
              <a:gd name="connsiteY48" fmla="*/ 2375647 h 3469341"/>
              <a:gd name="connsiteX49" fmla="*/ 546847 w 5764520"/>
              <a:gd name="connsiteY49" fmla="*/ 2393577 h 3469341"/>
              <a:gd name="connsiteX50" fmla="*/ 600635 w 5764520"/>
              <a:gd name="connsiteY50" fmla="*/ 2447365 h 3469341"/>
              <a:gd name="connsiteX51" fmla="*/ 681317 w 5764520"/>
              <a:gd name="connsiteY51" fmla="*/ 2537012 h 3469341"/>
              <a:gd name="connsiteX52" fmla="*/ 717176 w 5764520"/>
              <a:gd name="connsiteY52" fmla="*/ 2554941 h 3469341"/>
              <a:gd name="connsiteX53" fmla="*/ 762000 w 5764520"/>
              <a:gd name="connsiteY53" fmla="*/ 2599765 h 3469341"/>
              <a:gd name="connsiteX54" fmla="*/ 788894 w 5764520"/>
              <a:gd name="connsiteY54" fmla="*/ 2635624 h 3469341"/>
              <a:gd name="connsiteX55" fmla="*/ 869576 w 5764520"/>
              <a:gd name="connsiteY55" fmla="*/ 2716306 h 3469341"/>
              <a:gd name="connsiteX56" fmla="*/ 905435 w 5764520"/>
              <a:gd name="connsiteY56" fmla="*/ 2734235 h 3469341"/>
              <a:gd name="connsiteX57" fmla="*/ 932329 w 5764520"/>
              <a:gd name="connsiteY57" fmla="*/ 2770094 h 3469341"/>
              <a:gd name="connsiteX58" fmla="*/ 968188 w 5764520"/>
              <a:gd name="connsiteY58" fmla="*/ 2796988 h 3469341"/>
              <a:gd name="connsiteX59" fmla="*/ 995082 w 5764520"/>
              <a:gd name="connsiteY59" fmla="*/ 2814918 h 3469341"/>
              <a:gd name="connsiteX60" fmla="*/ 1021976 w 5764520"/>
              <a:gd name="connsiteY60" fmla="*/ 2850777 h 3469341"/>
              <a:gd name="connsiteX61" fmla="*/ 1057835 w 5764520"/>
              <a:gd name="connsiteY61" fmla="*/ 2877671 h 3469341"/>
              <a:gd name="connsiteX62" fmla="*/ 1102659 w 5764520"/>
              <a:gd name="connsiteY62" fmla="*/ 2922494 h 3469341"/>
              <a:gd name="connsiteX63" fmla="*/ 1129553 w 5764520"/>
              <a:gd name="connsiteY63" fmla="*/ 2949388 h 3469341"/>
              <a:gd name="connsiteX64" fmla="*/ 1165411 w 5764520"/>
              <a:gd name="connsiteY64" fmla="*/ 2976283 h 3469341"/>
              <a:gd name="connsiteX65" fmla="*/ 1183341 w 5764520"/>
              <a:gd name="connsiteY65" fmla="*/ 2994212 h 3469341"/>
              <a:gd name="connsiteX66" fmla="*/ 1210235 w 5764520"/>
              <a:gd name="connsiteY66" fmla="*/ 3012141 h 3469341"/>
              <a:gd name="connsiteX67" fmla="*/ 1228164 w 5764520"/>
              <a:gd name="connsiteY67" fmla="*/ 3030071 h 3469341"/>
              <a:gd name="connsiteX68" fmla="*/ 1264023 w 5764520"/>
              <a:gd name="connsiteY68" fmla="*/ 3056965 h 3469341"/>
              <a:gd name="connsiteX69" fmla="*/ 1317811 w 5764520"/>
              <a:gd name="connsiteY69" fmla="*/ 3101788 h 3469341"/>
              <a:gd name="connsiteX70" fmla="*/ 1380564 w 5764520"/>
              <a:gd name="connsiteY70" fmla="*/ 3110753 h 3469341"/>
              <a:gd name="connsiteX71" fmla="*/ 1461247 w 5764520"/>
              <a:gd name="connsiteY71" fmla="*/ 3137647 h 3469341"/>
              <a:gd name="connsiteX72" fmla="*/ 1524000 w 5764520"/>
              <a:gd name="connsiteY72" fmla="*/ 3164541 h 3469341"/>
              <a:gd name="connsiteX73" fmla="*/ 1604682 w 5764520"/>
              <a:gd name="connsiteY73" fmla="*/ 3182471 h 3469341"/>
              <a:gd name="connsiteX74" fmla="*/ 1649506 w 5764520"/>
              <a:gd name="connsiteY74" fmla="*/ 3200400 h 3469341"/>
              <a:gd name="connsiteX75" fmla="*/ 1730188 w 5764520"/>
              <a:gd name="connsiteY75" fmla="*/ 3209365 h 3469341"/>
              <a:gd name="connsiteX76" fmla="*/ 1882588 w 5764520"/>
              <a:gd name="connsiteY76" fmla="*/ 3245224 h 3469341"/>
              <a:gd name="connsiteX77" fmla="*/ 1963270 w 5764520"/>
              <a:gd name="connsiteY77" fmla="*/ 3272118 h 3469341"/>
              <a:gd name="connsiteX78" fmla="*/ 2052917 w 5764520"/>
              <a:gd name="connsiteY78" fmla="*/ 3299012 h 3469341"/>
              <a:gd name="connsiteX79" fmla="*/ 2124635 w 5764520"/>
              <a:gd name="connsiteY79" fmla="*/ 3307977 h 3469341"/>
              <a:gd name="connsiteX80" fmla="*/ 2286000 w 5764520"/>
              <a:gd name="connsiteY80" fmla="*/ 3352800 h 3469341"/>
              <a:gd name="connsiteX81" fmla="*/ 2357717 w 5764520"/>
              <a:gd name="connsiteY81" fmla="*/ 3361765 h 3469341"/>
              <a:gd name="connsiteX82" fmla="*/ 2411506 w 5764520"/>
              <a:gd name="connsiteY82" fmla="*/ 3370730 h 3469341"/>
              <a:gd name="connsiteX83" fmla="*/ 2519082 w 5764520"/>
              <a:gd name="connsiteY83" fmla="*/ 3397624 h 3469341"/>
              <a:gd name="connsiteX84" fmla="*/ 2563906 w 5764520"/>
              <a:gd name="connsiteY84" fmla="*/ 3415553 h 3469341"/>
              <a:gd name="connsiteX85" fmla="*/ 2680447 w 5764520"/>
              <a:gd name="connsiteY85" fmla="*/ 3433483 h 3469341"/>
              <a:gd name="connsiteX86" fmla="*/ 3281082 w 5764520"/>
              <a:gd name="connsiteY86" fmla="*/ 3451412 h 3469341"/>
              <a:gd name="connsiteX87" fmla="*/ 3343835 w 5764520"/>
              <a:gd name="connsiteY87" fmla="*/ 3460377 h 3469341"/>
              <a:gd name="connsiteX88" fmla="*/ 3388659 w 5764520"/>
              <a:gd name="connsiteY88" fmla="*/ 3469341 h 3469341"/>
              <a:gd name="connsiteX89" fmla="*/ 4294094 w 5764520"/>
              <a:gd name="connsiteY89" fmla="*/ 3460377 h 3469341"/>
              <a:gd name="connsiteX90" fmla="*/ 4410635 w 5764520"/>
              <a:gd name="connsiteY90" fmla="*/ 3442447 h 3469341"/>
              <a:gd name="connsiteX91" fmla="*/ 4464423 w 5764520"/>
              <a:gd name="connsiteY91" fmla="*/ 3424518 h 3469341"/>
              <a:gd name="connsiteX92" fmla="*/ 4527176 w 5764520"/>
              <a:gd name="connsiteY92" fmla="*/ 3406588 h 3469341"/>
              <a:gd name="connsiteX93" fmla="*/ 4572000 w 5764520"/>
              <a:gd name="connsiteY93" fmla="*/ 3388659 h 3469341"/>
              <a:gd name="connsiteX94" fmla="*/ 4634753 w 5764520"/>
              <a:gd name="connsiteY94" fmla="*/ 3370730 h 3469341"/>
              <a:gd name="connsiteX95" fmla="*/ 4661647 w 5764520"/>
              <a:gd name="connsiteY95" fmla="*/ 3361765 h 3469341"/>
              <a:gd name="connsiteX96" fmla="*/ 4787153 w 5764520"/>
              <a:gd name="connsiteY96" fmla="*/ 3334871 h 3469341"/>
              <a:gd name="connsiteX97" fmla="*/ 4823011 w 5764520"/>
              <a:gd name="connsiteY97" fmla="*/ 3325906 h 3469341"/>
              <a:gd name="connsiteX98" fmla="*/ 5047129 w 5764520"/>
              <a:gd name="connsiteY98" fmla="*/ 3307977 h 3469341"/>
              <a:gd name="connsiteX99" fmla="*/ 5091953 w 5764520"/>
              <a:gd name="connsiteY99" fmla="*/ 3281083 h 3469341"/>
              <a:gd name="connsiteX100" fmla="*/ 5154706 w 5764520"/>
              <a:gd name="connsiteY100" fmla="*/ 3218330 h 3469341"/>
              <a:gd name="connsiteX101" fmla="*/ 5208494 w 5764520"/>
              <a:gd name="connsiteY101" fmla="*/ 3182471 h 3469341"/>
              <a:gd name="connsiteX102" fmla="*/ 5235388 w 5764520"/>
              <a:gd name="connsiteY102" fmla="*/ 3164541 h 3469341"/>
              <a:gd name="connsiteX103" fmla="*/ 5271247 w 5764520"/>
              <a:gd name="connsiteY103" fmla="*/ 3146612 h 3469341"/>
              <a:gd name="connsiteX104" fmla="*/ 5316070 w 5764520"/>
              <a:gd name="connsiteY104" fmla="*/ 3101788 h 3469341"/>
              <a:gd name="connsiteX105" fmla="*/ 5342964 w 5764520"/>
              <a:gd name="connsiteY105" fmla="*/ 3074894 h 3469341"/>
              <a:gd name="connsiteX106" fmla="*/ 5396753 w 5764520"/>
              <a:gd name="connsiteY106" fmla="*/ 3030071 h 3469341"/>
              <a:gd name="connsiteX107" fmla="*/ 5477435 w 5764520"/>
              <a:gd name="connsiteY107" fmla="*/ 2904565 h 3469341"/>
              <a:gd name="connsiteX108" fmla="*/ 5513294 w 5764520"/>
              <a:gd name="connsiteY108" fmla="*/ 2832847 h 3469341"/>
              <a:gd name="connsiteX109" fmla="*/ 5567082 w 5764520"/>
              <a:gd name="connsiteY109" fmla="*/ 2770094 h 3469341"/>
              <a:gd name="connsiteX110" fmla="*/ 5638800 w 5764520"/>
              <a:gd name="connsiteY110" fmla="*/ 2662518 h 3469341"/>
              <a:gd name="connsiteX111" fmla="*/ 5665694 w 5764520"/>
              <a:gd name="connsiteY111" fmla="*/ 2626659 h 3469341"/>
              <a:gd name="connsiteX112" fmla="*/ 5683623 w 5764520"/>
              <a:gd name="connsiteY112" fmla="*/ 2572871 h 3469341"/>
              <a:gd name="connsiteX113" fmla="*/ 5710517 w 5764520"/>
              <a:gd name="connsiteY113" fmla="*/ 2510118 h 3469341"/>
              <a:gd name="connsiteX114" fmla="*/ 5746376 w 5764520"/>
              <a:gd name="connsiteY114" fmla="*/ 2366683 h 3469341"/>
              <a:gd name="connsiteX115" fmla="*/ 5764306 w 5764520"/>
              <a:gd name="connsiteY115" fmla="*/ 2214283 h 3469341"/>
              <a:gd name="connsiteX116" fmla="*/ 5719482 w 5764520"/>
              <a:gd name="connsiteY116" fmla="*/ 1873624 h 3469341"/>
              <a:gd name="connsiteX117" fmla="*/ 5701553 w 5764520"/>
              <a:gd name="connsiteY117" fmla="*/ 1721224 h 3469341"/>
              <a:gd name="connsiteX118" fmla="*/ 5683623 w 5764520"/>
              <a:gd name="connsiteY118" fmla="*/ 1676400 h 3469341"/>
              <a:gd name="connsiteX119" fmla="*/ 5665694 w 5764520"/>
              <a:gd name="connsiteY119" fmla="*/ 1568824 h 3469341"/>
              <a:gd name="connsiteX120" fmla="*/ 5638800 w 5764520"/>
              <a:gd name="connsiteY120" fmla="*/ 1488141 h 3469341"/>
              <a:gd name="connsiteX121" fmla="*/ 5620870 w 5764520"/>
              <a:gd name="connsiteY121" fmla="*/ 1416424 h 3469341"/>
              <a:gd name="connsiteX122" fmla="*/ 5611906 w 5764520"/>
              <a:gd name="connsiteY122" fmla="*/ 1389530 h 3469341"/>
              <a:gd name="connsiteX123" fmla="*/ 5549153 w 5764520"/>
              <a:gd name="connsiteY123" fmla="*/ 1308847 h 3469341"/>
              <a:gd name="connsiteX124" fmla="*/ 5513294 w 5764520"/>
              <a:gd name="connsiteY124" fmla="*/ 1246094 h 3469341"/>
              <a:gd name="connsiteX125" fmla="*/ 5477435 w 5764520"/>
              <a:gd name="connsiteY125" fmla="*/ 1210235 h 3469341"/>
              <a:gd name="connsiteX126" fmla="*/ 5432611 w 5764520"/>
              <a:gd name="connsiteY126" fmla="*/ 1147483 h 3469341"/>
              <a:gd name="connsiteX127" fmla="*/ 5414682 w 5764520"/>
              <a:gd name="connsiteY127" fmla="*/ 1102659 h 3469341"/>
              <a:gd name="connsiteX128" fmla="*/ 5351929 w 5764520"/>
              <a:gd name="connsiteY128" fmla="*/ 1039906 h 3469341"/>
              <a:gd name="connsiteX129" fmla="*/ 5316070 w 5764520"/>
              <a:gd name="connsiteY129" fmla="*/ 1004047 h 3469341"/>
              <a:gd name="connsiteX130" fmla="*/ 5280211 w 5764520"/>
              <a:gd name="connsiteY130" fmla="*/ 932330 h 3469341"/>
              <a:gd name="connsiteX131" fmla="*/ 5271247 w 5764520"/>
              <a:gd name="connsiteY131" fmla="*/ 905435 h 3469341"/>
              <a:gd name="connsiteX132" fmla="*/ 5244353 w 5764520"/>
              <a:gd name="connsiteY132" fmla="*/ 869577 h 3469341"/>
              <a:gd name="connsiteX133" fmla="*/ 5163670 w 5764520"/>
              <a:gd name="connsiteY133" fmla="*/ 753035 h 3469341"/>
              <a:gd name="connsiteX134" fmla="*/ 5145741 w 5764520"/>
              <a:gd name="connsiteY134" fmla="*/ 726141 h 3469341"/>
              <a:gd name="connsiteX135" fmla="*/ 5136776 w 5764520"/>
              <a:gd name="connsiteY135" fmla="*/ 699247 h 3469341"/>
              <a:gd name="connsiteX136" fmla="*/ 5109882 w 5764520"/>
              <a:gd name="connsiteY136" fmla="*/ 690283 h 3469341"/>
              <a:gd name="connsiteX137" fmla="*/ 5100917 w 5764520"/>
              <a:gd name="connsiteY137" fmla="*/ 663388 h 3469341"/>
              <a:gd name="connsiteX138" fmla="*/ 5056094 w 5764520"/>
              <a:gd name="connsiteY138" fmla="*/ 600635 h 3469341"/>
              <a:gd name="connsiteX139" fmla="*/ 5011270 w 5764520"/>
              <a:gd name="connsiteY139" fmla="*/ 546847 h 3469341"/>
              <a:gd name="connsiteX140" fmla="*/ 4993341 w 5764520"/>
              <a:gd name="connsiteY140" fmla="*/ 510988 h 346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764520" h="3469341">
                <a:moveTo>
                  <a:pt x="5271247" y="609600"/>
                </a:moveTo>
                <a:cubicBezTo>
                  <a:pt x="5193553" y="585694"/>
                  <a:pt x="5116801" y="558478"/>
                  <a:pt x="5038164" y="537883"/>
                </a:cubicBezTo>
                <a:cubicBezTo>
                  <a:pt x="4991106" y="525558"/>
                  <a:pt x="4941838" y="523115"/>
                  <a:pt x="4894729" y="510988"/>
                </a:cubicBezTo>
                <a:cubicBezTo>
                  <a:pt x="4639903" y="445389"/>
                  <a:pt x="4386979" y="372600"/>
                  <a:pt x="4132729" y="304800"/>
                </a:cubicBezTo>
                <a:cubicBezTo>
                  <a:pt x="4073205" y="288927"/>
                  <a:pt x="4013117" y="275245"/>
                  <a:pt x="3953435" y="259977"/>
                </a:cubicBezTo>
                <a:cubicBezTo>
                  <a:pt x="3430478" y="126197"/>
                  <a:pt x="4057764" y="288503"/>
                  <a:pt x="3550023" y="143435"/>
                </a:cubicBezTo>
                <a:cubicBezTo>
                  <a:pt x="3490789" y="126511"/>
                  <a:pt x="3430305" y="114290"/>
                  <a:pt x="3370729" y="98612"/>
                </a:cubicBezTo>
                <a:cubicBezTo>
                  <a:pt x="3316742" y="84405"/>
                  <a:pt x="3263617" y="66940"/>
                  <a:pt x="3209364" y="53788"/>
                </a:cubicBezTo>
                <a:cubicBezTo>
                  <a:pt x="3137377" y="36337"/>
                  <a:pt x="3024068" y="16966"/>
                  <a:pt x="2949388" y="8965"/>
                </a:cubicBezTo>
                <a:cubicBezTo>
                  <a:pt x="2907685" y="4497"/>
                  <a:pt x="2865717" y="2988"/>
                  <a:pt x="2823882" y="0"/>
                </a:cubicBezTo>
                <a:lnTo>
                  <a:pt x="1972235" y="26894"/>
                </a:lnTo>
                <a:cubicBezTo>
                  <a:pt x="1941795" y="28344"/>
                  <a:pt x="1912900" y="41688"/>
                  <a:pt x="1882588" y="44824"/>
                </a:cubicBezTo>
                <a:cubicBezTo>
                  <a:pt x="1826035" y="50674"/>
                  <a:pt x="1769016" y="50449"/>
                  <a:pt x="1712259" y="53788"/>
                </a:cubicBezTo>
                <a:cubicBezTo>
                  <a:pt x="1616614" y="59414"/>
                  <a:pt x="1521165" y="69197"/>
                  <a:pt x="1425388" y="71718"/>
                </a:cubicBezTo>
                <a:cubicBezTo>
                  <a:pt x="1180419" y="78165"/>
                  <a:pt x="935317" y="77695"/>
                  <a:pt x="690282" y="80683"/>
                </a:cubicBezTo>
                <a:cubicBezTo>
                  <a:pt x="585124" y="108724"/>
                  <a:pt x="556971" y="110488"/>
                  <a:pt x="466164" y="152400"/>
                </a:cubicBezTo>
                <a:cubicBezTo>
                  <a:pt x="456381" y="156915"/>
                  <a:pt x="447889" y="163865"/>
                  <a:pt x="439270" y="170330"/>
                </a:cubicBezTo>
                <a:cubicBezTo>
                  <a:pt x="405066" y="195983"/>
                  <a:pt x="343512" y="240045"/>
                  <a:pt x="313764" y="277906"/>
                </a:cubicBezTo>
                <a:cubicBezTo>
                  <a:pt x="280894" y="319741"/>
                  <a:pt x="248389" y="361867"/>
                  <a:pt x="215153" y="403412"/>
                </a:cubicBezTo>
                <a:cubicBezTo>
                  <a:pt x="200573" y="421637"/>
                  <a:pt x="183275" y="437781"/>
                  <a:pt x="170329" y="457200"/>
                </a:cubicBezTo>
                <a:cubicBezTo>
                  <a:pt x="164353" y="466165"/>
                  <a:pt x="159297" y="475817"/>
                  <a:pt x="152400" y="484094"/>
                </a:cubicBezTo>
                <a:cubicBezTo>
                  <a:pt x="144284" y="493834"/>
                  <a:pt x="132776" y="500602"/>
                  <a:pt x="125506" y="510988"/>
                </a:cubicBezTo>
                <a:cubicBezTo>
                  <a:pt x="94958" y="554628"/>
                  <a:pt x="87727" y="582577"/>
                  <a:pt x="62753" y="627530"/>
                </a:cubicBezTo>
                <a:cubicBezTo>
                  <a:pt x="38621" y="670967"/>
                  <a:pt x="44755" y="639709"/>
                  <a:pt x="26894" y="699247"/>
                </a:cubicBezTo>
                <a:cubicBezTo>
                  <a:pt x="22516" y="713842"/>
                  <a:pt x="21625" y="729289"/>
                  <a:pt x="17929" y="744071"/>
                </a:cubicBezTo>
                <a:cubicBezTo>
                  <a:pt x="-9632" y="854311"/>
                  <a:pt x="33032" y="650617"/>
                  <a:pt x="0" y="815788"/>
                </a:cubicBezTo>
                <a:cubicBezTo>
                  <a:pt x="2988" y="914400"/>
                  <a:pt x="991" y="1013289"/>
                  <a:pt x="8964" y="1111624"/>
                </a:cubicBezTo>
                <a:cubicBezTo>
                  <a:pt x="10044" y="1124944"/>
                  <a:pt x="21466" y="1135271"/>
                  <a:pt x="26894" y="1147483"/>
                </a:cubicBezTo>
                <a:cubicBezTo>
                  <a:pt x="33430" y="1162188"/>
                  <a:pt x="40199" y="1176893"/>
                  <a:pt x="44823" y="1192306"/>
                </a:cubicBezTo>
                <a:cubicBezTo>
                  <a:pt x="49201" y="1206901"/>
                  <a:pt x="50482" y="1222256"/>
                  <a:pt x="53788" y="1237130"/>
                </a:cubicBezTo>
                <a:cubicBezTo>
                  <a:pt x="56461" y="1249157"/>
                  <a:pt x="60080" y="1260961"/>
                  <a:pt x="62753" y="1272988"/>
                </a:cubicBezTo>
                <a:cubicBezTo>
                  <a:pt x="66058" y="1287862"/>
                  <a:pt x="68021" y="1303030"/>
                  <a:pt x="71717" y="1317812"/>
                </a:cubicBezTo>
                <a:cubicBezTo>
                  <a:pt x="76993" y="1338917"/>
                  <a:pt x="83670" y="1359647"/>
                  <a:pt x="89647" y="1380565"/>
                </a:cubicBezTo>
                <a:cubicBezTo>
                  <a:pt x="97282" y="1479826"/>
                  <a:pt x="91947" y="1471600"/>
                  <a:pt x="107576" y="1541930"/>
                </a:cubicBezTo>
                <a:cubicBezTo>
                  <a:pt x="110249" y="1553957"/>
                  <a:pt x="113001" y="1565987"/>
                  <a:pt x="116541" y="1577788"/>
                </a:cubicBezTo>
                <a:cubicBezTo>
                  <a:pt x="130258" y="1623511"/>
                  <a:pt x="135172" y="1626120"/>
                  <a:pt x="143435" y="1667435"/>
                </a:cubicBezTo>
                <a:cubicBezTo>
                  <a:pt x="170399" y="1802253"/>
                  <a:pt x="138103" y="1666702"/>
                  <a:pt x="161364" y="1748118"/>
                </a:cubicBezTo>
                <a:cubicBezTo>
                  <a:pt x="164749" y="1759965"/>
                  <a:pt x="165475" y="1772652"/>
                  <a:pt x="170329" y="1783977"/>
                </a:cubicBezTo>
                <a:cubicBezTo>
                  <a:pt x="174573" y="1793880"/>
                  <a:pt x="183441" y="1801234"/>
                  <a:pt x="188259" y="1810871"/>
                </a:cubicBezTo>
                <a:cubicBezTo>
                  <a:pt x="195456" y="1825264"/>
                  <a:pt x="199653" y="1840989"/>
                  <a:pt x="206188" y="1855694"/>
                </a:cubicBezTo>
                <a:cubicBezTo>
                  <a:pt x="238780" y="1929027"/>
                  <a:pt x="210163" y="1851352"/>
                  <a:pt x="242047" y="1936377"/>
                </a:cubicBezTo>
                <a:cubicBezTo>
                  <a:pt x="257107" y="1976538"/>
                  <a:pt x="245850" y="1952046"/>
                  <a:pt x="259976" y="1999130"/>
                </a:cubicBezTo>
                <a:cubicBezTo>
                  <a:pt x="265407" y="2017232"/>
                  <a:pt x="266567" y="2037799"/>
                  <a:pt x="277906" y="2052918"/>
                </a:cubicBezTo>
                <a:cubicBezTo>
                  <a:pt x="294769" y="2075403"/>
                  <a:pt x="329625" y="2120496"/>
                  <a:pt x="340659" y="2142565"/>
                </a:cubicBezTo>
                <a:cubicBezTo>
                  <a:pt x="363406" y="2188061"/>
                  <a:pt x="347469" y="2171011"/>
                  <a:pt x="385482" y="2196353"/>
                </a:cubicBezTo>
                <a:cubicBezTo>
                  <a:pt x="391458" y="2205318"/>
                  <a:pt x="396680" y="2214834"/>
                  <a:pt x="403411" y="2223247"/>
                </a:cubicBezTo>
                <a:cubicBezTo>
                  <a:pt x="408691" y="2229847"/>
                  <a:pt x="417561" y="2233617"/>
                  <a:pt x="421341" y="2241177"/>
                </a:cubicBezTo>
                <a:cubicBezTo>
                  <a:pt x="454809" y="2308114"/>
                  <a:pt x="415065" y="2286896"/>
                  <a:pt x="466164" y="2303930"/>
                </a:cubicBezTo>
                <a:cubicBezTo>
                  <a:pt x="482557" y="2328520"/>
                  <a:pt x="496260" y="2356692"/>
                  <a:pt x="519953" y="2375647"/>
                </a:cubicBezTo>
                <a:cubicBezTo>
                  <a:pt x="528366" y="2382378"/>
                  <a:pt x="539228" y="2385958"/>
                  <a:pt x="546847" y="2393577"/>
                </a:cubicBezTo>
                <a:cubicBezTo>
                  <a:pt x="613564" y="2460294"/>
                  <a:pt x="537254" y="2405109"/>
                  <a:pt x="600635" y="2447365"/>
                </a:cubicBezTo>
                <a:cubicBezTo>
                  <a:pt x="622158" y="2479650"/>
                  <a:pt x="646131" y="2519419"/>
                  <a:pt x="681317" y="2537012"/>
                </a:cubicBezTo>
                <a:lnTo>
                  <a:pt x="717176" y="2554941"/>
                </a:lnTo>
                <a:cubicBezTo>
                  <a:pt x="732117" y="2569882"/>
                  <a:pt x="749322" y="2582861"/>
                  <a:pt x="762000" y="2599765"/>
                </a:cubicBezTo>
                <a:cubicBezTo>
                  <a:pt x="770965" y="2611718"/>
                  <a:pt x="778760" y="2624645"/>
                  <a:pt x="788894" y="2635624"/>
                </a:cubicBezTo>
                <a:cubicBezTo>
                  <a:pt x="814692" y="2663571"/>
                  <a:pt x="835557" y="2699297"/>
                  <a:pt x="869576" y="2716306"/>
                </a:cubicBezTo>
                <a:lnTo>
                  <a:pt x="905435" y="2734235"/>
                </a:lnTo>
                <a:cubicBezTo>
                  <a:pt x="914400" y="2746188"/>
                  <a:pt x="921764" y="2759529"/>
                  <a:pt x="932329" y="2770094"/>
                </a:cubicBezTo>
                <a:cubicBezTo>
                  <a:pt x="942894" y="2780659"/>
                  <a:pt x="956030" y="2788304"/>
                  <a:pt x="968188" y="2796988"/>
                </a:cubicBezTo>
                <a:cubicBezTo>
                  <a:pt x="976955" y="2803250"/>
                  <a:pt x="987463" y="2807299"/>
                  <a:pt x="995082" y="2814918"/>
                </a:cubicBezTo>
                <a:cubicBezTo>
                  <a:pt x="1005647" y="2825483"/>
                  <a:pt x="1011411" y="2840212"/>
                  <a:pt x="1021976" y="2850777"/>
                </a:cubicBezTo>
                <a:cubicBezTo>
                  <a:pt x="1032541" y="2861342"/>
                  <a:pt x="1046668" y="2867745"/>
                  <a:pt x="1057835" y="2877671"/>
                </a:cubicBezTo>
                <a:cubicBezTo>
                  <a:pt x="1073628" y="2891709"/>
                  <a:pt x="1087718" y="2907553"/>
                  <a:pt x="1102659" y="2922494"/>
                </a:cubicBezTo>
                <a:cubicBezTo>
                  <a:pt x="1111624" y="2931459"/>
                  <a:pt x="1119411" y="2941781"/>
                  <a:pt x="1129553" y="2949388"/>
                </a:cubicBezTo>
                <a:cubicBezTo>
                  <a:pt x="1141506" y="2958353"/>
                  <a:pt x="1153933" y="2966718"/>
                  <a:pt x="1165411" y="2976283"/>
                </a:cubicBezTo>
                <a:cubicBezTo>
                  <a:pt x="1171904" y="2981694"/>
                  <a:pt x="1176741" y="2988932"/>
                  <a:pt x="1183341" y="2994212"/>
                </a:cubicBezTo>
                <a:cubicBezTo>
                  <a:pt x="1191754" y="3000942"/>
                  <a:pt x="1201822" y="3005410"/>
                  <a:pt x="1210235" y="3012141"/>
                </a:cubicBezTo>
                <a:cubicBezTo>
                  <a:pt x="1216835" y="3017421"/>
                  <a:pt x="1221671" y="3024660"/>
                  <a:pt x="1228164" y="3030071"/>
                </a:cubicBezTo>
                <a:cubicBezTo>
                  <a:pt x="1239642" y="3039636"/>
                  <a:pt x="1253458" y="3046400"/>
                  <a:pt x="1264023" y="3056965"/>
                </a:cubicBezTo>
                <a:cubicBezTo>
                  <a:pt x="1295326" y="3088267"/>
                  <a:pt x="1264924" y="3087364"/>
                  <a:pt x="1317811" y="3101788"/>
                </a:cubicBezTo>
                <a:cubicBezTo>
                  <a:pt x="1338197" y="3107348"/>
                  <a:pt x="1359646" y="3107765"/>
                  <a:pt x="1380564" y="3110753"/>
                </a:cubicBezTo>
                <a:cubicBezTo>
                  <a:pt x="1407458" y="3119718"/>
                  <a:pt x="1435190" y="3126480"/>
                  <a:pt x="1461247" y="3137647"/>
                </a:cubicBezTo>
                <a:cubicBezTo>
                  <a:pt x="1482165" y="3146612"/>
                  <a:pt x="1502612" y="3156764"/>
                  <a:pt x="1524000" y="3164541"/>
                </a:cubicBezTo>
                <a:cubicBezTo>
                  <a:pt x="1556517" y="3176365"/>
                  <a:pt x="1570191" y="3172124"/>
                  <a:pt x="1604682" y="3182471"/>
                </a:cubicBezTo>
                <a:cubicBezTo>
                  <a:pt x="1620096" y="3187095"/>
                  <a:pt x="1633771" y="3197028"/>
                  <a:pt x="1649506" y="3200400"/>
                </a:cubicBezTo>
                <a:cubicBezTo>
                  <a:pt x="1675965" y="3206070"/>
                  <a:pt x="1703294" y="3206377"/>
                  <a:pt x="1730188" y="3209365"/>
                </a:cubicBezTo>
                <a:cubicBezTo>
                  <a:pt x="1900021" y="3273052"/>
                  <a:pt x="1699397" y="3204514"/>
                  <a:pt x="1882588" y="3245224"/>
                </a:cubicBezTo>
                <a:cubicBezTo>
                  <a:pt x="1910262" y="3251374"/>
                  <a:pt x="1936237" y="3263581"/>
                  <a:pt x="1963270" y="3272118"/>
                </a:cubicBezTo>
                <a:cubicBezTo>
                  <a:pt x="1993020" y="3281513"/>
                  <a:pt x="2022462" y="3292244"/>
                  <a:pt x="2052917" y="3299012"/>
                </a:cubicBezTo>
                <a:cubicBezTo>
                  <a:pt x="2076435" y="3304238"/>
                  <a:pt x="2100910" y="3303790"/>
                  <a:pt x="2124635" y="3307977"/>
                </a:cubicBezTo>
                <a:cubicBezTo>
                  <a:pt x="2321722" y="3342757"/>
                  <a:pt x="2087876" y="3306182"/>
                  <a:pt x="2286000" y="3352800"/>
                </a:cubicBezTo>
                <a:cubicBezTo>
                  <a:pt x="2309451" y="3358318"/>
                  <a:pt x="2333867" y="3358358"/>
                  <a:pt x="2357717" y="3361765"/>
                </a:cubicBezTo>
                <a:cubicBezTo>
                  <a:pt x="2375711" y="3364336"/>
                  <a:pt x="2393622" y="3367478"/>
                  <a:pt x="2411506" y="3370730"/>
                </a:cubicBezTo>
                <a:cubicBezTo>
                  <a:pt x="2452692" y="3378218"/>
                  <a:pt x="2477329" y="3383706"/>
                  <a:pt x="2519082" y="3397624"/>
                </a:cubicBezTo>
                <a:cubicBezTo>
                  <a:pt x="2534348" y="3402713"/>
                  <a:pt x="2548640" y="3410464"/>
                  <a:pt x="2563906" y="3415553"/>
                </a:cubicBezTo>
                <a:cubicBezTo>
                  <a:pt x="2598091" y="3426948"/>
                  <a:pt x="2648852" y="3432236"/>
                  <a:pt x="2680447" y="3433483"/>
                </a:cubicBezTo>
                <a:lnTo>
                  <a:pt x="3281082" y="3451412"/>
                </a:lnTo>
                <a:cubicBezTo>
                  <a:pt x="3302000" y="3454400"/>
                  <a:pt x="3322992" y="3456903"/>
                  <a:pt x="3343835" y="3460377"/>
                </a:cubicBezTo>
                <a:cubicBezTo>
                  <a:pt x="3358865" y="3462882"/>
                  <a:pt x="3373422" y="3469341"/>
                  <a:pt x="3388659" y="3469341"/>
                </a:cubicBezTo>
                <a:lnTo>
                  <a:pt x="4294094" y="3460377"/>
                </a:lnTo>
                <a:cubicBezTo>
                  <a:pt x="4327653" y="3456182"/>
                  <a:pt x="4375883" y="3451925"/>
                  <a:pt x="4410635" y="3442447"/>
                </a:cubicBezTo>
                <a:cubicBezTo>
                  <a:pt x="4428868" y="3437474"/>
                  <a:pt x="4446360" y="3430076"/>
                  <a:pt x="4464423" y="3424518"/>
                </a:cubicBezTo>
                <a:cubicBezTo>
                  <a:pt x="4485216" y="3418120"/>
                  <a:pt x="4506538" y="3413467"/>
                  <a:pt x="4527176" y="3406588"/>
                </a:cubicBezTo>
                <a:cubicBezTo>
                  <a:pt x="4542442" y="3401499"/>
                  <a:pt x="4556734" y="3393748"/>
                  <a:pt x="4572000" y="3388659"/>
                </a:cubicBezTo>
                <a:cubicBezTo>
                  <a:pt x="4592638" y="3381780"/>
                  <a:pt x="4613916" y="3376981"/>
                  <a:pt x="4634753" y="3370730"/>
                </a:cubicBezTo>
                <a:cubicBezTo>
                  <a:pt x="4643804" y="3368015"/>
                  <a:pt x="4652480" y="3364057"/>
                  <a:pt x="4661647" y="3361765"/>
                </a:cubicBezTo>
                <a:cubicBezTo>
                  <a:pt x="4765617" y="3335772"/>
                  <a:pt x="4710661" y="3351869"/>
                  <a:pt x="4787153" y="3334871"/>
                </a:cubicBezTo>
                <a:cubicBezTo>
                  <a:pt x="4799180" y="3332198"/>
                  <a:pt x="4810834" y="3327779"/>
                  <a:pt x="4823011" y="3325906"/>
                </a:cubicBezTo>
                <a:cubicBezTo>
                  <a:pt x="4891288" y="3315401"/>
                  <a:pt x="4982939" y="3311989"/>
                  <a:pt x="5047129" y="3307977"/>
                </a:cubicBezTo>
                <a:cubicBezTo>
                  <a:pt x="5062070" y="3299012"/>
                  <a:pt x="5078567" y="3292238"/>
                  <a:pt x="5091953" y="3281083"/>
                </a:cubicBezTo>
                <a:cubicBezTo>
                  <a:pt x="5114679" y="3262145"/>
                  <a:pt x="5130092" y="3234739"/>
                  <a:pt x="5154706" y="3218330"/>
                </a:cubicBezTo>
                <a:lnTo>
                  <a:pt x="5208494" y="3182471"/>
                </a:lnTo>
                <a:cubicBezTo>
                  <a:pt x="5217459" y="3176494"/>
                  <a:pt x="5225751" y="3169359"/>
                  <a:pt x="5235388" y="3164541"/>
                </a:cubicBezTo>
                <a:lnTo>
                  <a:pt x="5271247" y="3146612"/>
                </a:lnTo>
                <a:cubicBezTo>
                  <a:pt x="5304116" y="3097308"/>
                  <a:pt x="5271248" y="3139140"/>
                  <a:pt x="5316070" y="3101788"/>
                </a:cubicBezTo>
                <a:cubicBezTo>
                  <a:pt x="5325809" y="3093672"/>
                  <a:pt x="5333224" y="3083010"/>
                  <a:pt x="5342964" y="3074894"/>
                </a:cubicBezTo>
                <a:cubicBezTo>
                  <a:pt x="5377788" y="3045875"/>
                  <a:pt x="5365323" y="3069359"/>
                  <a:pt x="5396753" y="3030071"/>
                </a:cubicBezTo>
                <a:cubicBezTo>
                  <a:pt x="5431086" y="2987155"/>
                  <a:pt x="5451778" y="2952671"/>
                  <a:pt x="5477435" y="2904565"/>
                </a:cubicBezTo>
                <a:cubicBezTo>
                  <a:pt x="5490013" y="2880982"/>
                  <a:pt x="5498468" y="2855086"/>
                  <a:pt x="5513294" y="2832847"/>
                </a:cubicBezTo>
                <a:cubicBezTo>
                  <a:pt x="5528576" y="2809924"/>
                  <a:pt x="5550739" y="2792273"/>
                  <a:pt x="5567082" y="2770094"/>
                </a:cubicBezTo>
                <a:cubicBezTo>
                  <a:pt x="5592647" y="2735399"/>
                  <a:pt x="5614384" y="2698032"/>
                  <a:pt x="5638800" y="2662518"/>
                </a:cubicBezTo>
                <a:cubicBezTo>
                  <a:pt x="5647265" y="2650206"/>
                  <a:pt x="5656729" y="2638612"/>
                  <a:pt x="5665694" y="2626659"/>
                </a:cubicBezTo>
                <a:cubicBezTo>
                  <a:pt x="5671670" y="2608730"/>
                  <a:pt x="5676839" y="2590510"/>
                  <a:pt x="5683623" y="2572871"/>
                </a:cubicBezTo>
                <a:cubicBezTo>
                  <a:pt x="5691792" y="2551630"/>
                  <a:pt x="5704653" y="2532107"/>
                  <a:pt x="5710517" y="2510118"/>
                </a:cubicBezTo>
                <a:cubicBezTo>
                  <a:pt x="5770240" y="2286156"/>
                  <a:pt x="5660588" y="2595450"/>
                  <a:pt x="5746376" y="2366683"/>
                </a:cubicBezTo>
                <a:cubicBezTo>
                  <a:pt x="5753821" y="2322013"/>
                  <a:pt x="5766308" y="2255322"/>
                  <a:pt x="5764306" y="2214283"/>
                </a:cubicBezTo>
                <a:cubicBezTo>
                  <a:pt x="5748297" y="1886108"/>
                  <a:pt x="5755614" y="2042240"/>
                  <a:pt x="5719482" y="1873624"/>
                </a:cubicBezTo>
                <a:cubicBezTo>
                  <a:pt x="5684199" y="1708967"/>
                  <a:pt x="5750099" y="1980135"/>
                  <a:pt x="5701553" y="1721224"/>
                </a:cubicBezTo>
                <a:cubicBezTo>
                  <a:pt x="5698587" y="1705407"/>
                  <a:pt x="5689600" y="1691341"/>
                  <a:pt x="5683623" y="1676400"/>
                </a:cubicBezTo>
                <a:cubicBezTo>
                  <a:pt x="5680293" y="1653089"/>
                  <a:pt x="5673187" y="1595048"/>
                  <a:pt x="5665694" y="1568824"/>
                </a:cubicBezTo>
                <a:cubicBezTo>
                  <a:pt x="5657906" y="1541566"/>
                  <a:pt x="5646799" y="1515338"/>
                  <a:pt x="5638800" y="1488141"/>
                </a:cubicBezTo>
                <a:cubicBezTo>
                  <a:pt x="5631847" y="1464501"/>
                  <a:pt x="5627354" y="1440197"/>
                  <a:pt x="5620870" y="1416424"/>
                </a:cubicBezTo>
                <a:cubicBezTo>
                  <a:pt x="5618384" y="1407307"/>
                  <a:pt x="5616495" y="1397790"/>
                  <a:pt x="5611906" y="1389530"/>
                </a:cubicBezTo>
                <a:cubicBezTo>
                  <a:pt x="5529582" y="1241344"/>
                  <a:pt x="5614484" y="1400309"/>
                  <a:pt x="5549153" y="1308847"/>
                </a:cubicBezTo>
                <a:cubicBezTo>
                  <a:pt x="5512819" y="1257980"/>
                  <a:pt x="5549588" y="1288438"/>
                  <a:pt x="5513294" y="1246094"/>
                </a:cubicBezTo>
                <a:cubicBezTo>
                  <a:pt x="5502293" y="1233259"/>
                  <a:pt x="5488566" y="1222957"/>
                  <a:pt x="5477435" y="1210235"/>
                </a:cubicBezTo>
                <a:cubicBezTo>
                  <a:pt x="5472699" y="1204823"/>
                  <a:pt x="5438188" y="1158638"/>
                  <a:pt x="5432611" y="1147483"/>
                </a:cubicBezTo>
                <a:cubicBezTo>
                  <a:pt x="5425414" y="1133090"/>
                  <a:pt x="5422497" y="1116726"/>
                  <a:pt x="5414682" y="1102659"/>
                </a:cubicBezTo>
                <a:cubicBezTo>
                  <a:pt x="5390453" y="1059047"/>
                  <a:pt x="5388111" y="1071565"/>
                  <a:pt x="5351929" y="1039906"/>
                </a:cubicBezTo>
                <a:cubicBezTo>
                  <a:pt x="5339207" y="1028775"/>
                  <a:pt x="5328023" y="1016000"/>
                  <a:pt x="5316070" y="1004047"/>
                </a:cubicBezTo>
                <a:cubicBezTo>
                  <a:pt x="5304117" y="980141"/>
                  <a:pt x="5288662" y="957686"/>
                  <a:pt x="5280211" y="932330"/>
                </a:cubicBezTo>
                <a:cubicBezTo>
                  <a:pt x="5277223" y="923365"/>
                  <a:pt x="5275935" y="913640"/>
                  <a:pt x="5271247" y="905435"/>
                </a:cubicBezTo>
                <a:cubicBezTo>
                  <a:pt x="5263834" y="892463"/>
                  <a:pt x="5252641" y="882009"/>
                  <a:pt x="5244353" y="869577"/>
                </a:cubicBezTo>
                <a:cubicBezTo>
                  <a:pt x="5117004" y="678555"/>
                  <a:pt x="5266269" y="889835"/>
                  <a:pt x="5163670" y="753035"/>
                </a:cubicBezTo>
                <a:cubicBezTo>
                  <a:pt x="5157206" y="744416"/>
                  <a:pt x="5150559" y="735778"/>
                  <a:pt x="5145741" y="726141"/>
                </a:cubicBezTo>
                <a:cubicBezTo>
                  <a:pt x="5141515" y="717689"/>
                  <a:pt x="5143458" y="705929"/>
                  <a:pt x="5136776" y="699247"/>
                </a:cubicBezTo>
                <a:cubicBezTo>
                  <a:pt x="5130094" y="692565"/>
                  <a:pt x="5118847" y="693271"/>
                  <a:pt x="5109882" y="690283"/>
                </a:cubicBezTo>
                <a:cubicBezTo>
                  <a:pt x="5106894" y="681318"/>
                  <a:pt x="5105143" y="671840"/>
                  <a:pt x="5100917" y="663388"/>
                </a:cubicBezTo>
                <a:cubicBezTo>
                  <a:pt x="5093875" y="649303"/>
                  <a:pt x="5062862" y="610110"/>
                  <a:pt x="5056094" y="600635"/>
                </a:cubicBezTo>
                <a:cubicBezTo>
                  <a:pt x="5024893" y="556954"/>
                  <a:pt x="5053123" y="588700"/>
                  <a:pt x="5011270" y="546847"/>
                </a:cubicBezTo>
                <a:cubicBezTo>
                  <a:pt x="5000970" y="515944"/>
                  <a:pt x="5008988" y="526635"/>
                  <a:pt x="4993341" y="510988"/>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2419005" y="3908213"/>
            <a:ext cx="2872443" cy="1384995"/>
          </a:xfrm>
          <a:prstGeom prst="rect">
            <a:avLst/>
          </a:prstGeom>
          <a:noFill/>
        </p:spPr>
        <p:txBody>
          <a:bodyPr wrap="square" rtlCol="0">
            <a:spAutoFit/>
          </a:bodyPr>
          <a:lstStyle/>
          <a:p>
            <a:r>
              <a:rPr lang="en-US" sz="1400" b="1" u="sng" dirty="0"/>
              <a:t>More on Bonds</a:t>
            </a:r>
          </a:p>
          <a:p>
            <a:r>
              <a:rPr lang="en-US" sz="1400" dirty="0"/>
              <a:t>Bonds can be sold before they reach maturity. They can be sold in the second hand market for bonds. </a:t>
            </a:r>
            <a:r>
              <a:rPr lang="en-US" sz="1400" dirty="0" err="1"/>
              <a:t>Eg</a:t>
            </a:r>
            <a:r>
              <a:rPr lang="en-US" sz="1400" dirty="0"/>
              <a:t>. You buy a 5 year bond but decide to sell it after 2 years. </a:t>
            </a:r>
          </a:p>
        </p:txBody>
      </p:sp>
      <p:pic>
        <p:nvPicPr>
          <p:cNvPr id="15" name="Picture 14"/>
          <p:cNvPicPr>
            <a:picLocks noChangeAspect="1"/>
          </p:cNvPicPr>
          <p:nvPr/>
        </p:nvPicPr>
        <p:blipFill>
          <a:blip r:embed="rId5"/>
          <a:stretch>
            <a:fillRect/>
          </a:stretch>
        </p:blipFill>
        <p:spPr>
          <a:xfrm>
            <a:off x="8098040" y="3189765"/>
            <a:ext cx="3833965" cy="2621568"/>
          </a:xfrm>
          <a:prstGeom prst="rect">
            <a:avLst/>
          </a:prstGeom>
        </p:spPr>
      </p:pic>
      <p:sp>
        <p:nvSpPr>
          <p:cNvPr id="21" name="Rectangle 20"/>
          <p:cNvSpPr/>
          <p:nvPr/>
        </p:nvSpPr>
        <p:spPr>
          <a:xfrm>
            <a:off x="4560187" y="2408424"/>
            <a:ext cx="6096000" cy="830997"/>
          </a:xfrm>
          <a:prstGeom prst="rect">
            <a:avLst/>
          </a:prstGeom>
        </p:spPr>
        <p:txBody>
          <a:bodyPr>
            <a:spAutoFit/>
          </a:bodyPr>
          <a:lstStyle/>
          <a:p>
            <a:pPr>
              <a:buFont typeface="Wingdings" panose="05000000000000000000" pitchFamily="2" charset="2"/>
              <a:buChar char="q"/>
            </a:pPr>
            <a:r>
              <a:rPr lang="en-AU" sz="1600" dirty="0">
                <a:solidFill>
                  <a:srgbClr val="00B0F0"/>
                </a:solidFill>
              </a:rPr>
              <a:t>Medium of Exchange </a:t>
            </a:r>
            <a:r>
              <a:rPr lang="en-AU" sz="1600" dirty="0"/>
              <a:t>– used to buy goods and services</a:t>
            </a:r>
          </a:p>
          <a:p>
            <a:pPr>
              <a:buFont typeface="Wingdings" panose="05000000000000000000" pitchFamily="2" charset="2"/>
              <a:buChar char="q"/>
            </a:pPr>
            <a:r>
              <a:rPr lang="en-AU" sz="1600" dirty="0">
                <a:solidFill>
                  <a:srgbClr val="00B0F0"/>
                </a:solidFill>
              </a:rPr>
              <a:t>Store of Value </a:t>
            </a:r>
            <a:r>
              <a:rPr lang="en-AU" sz="1600" dirty="0"/>
              <a:t>– we can hold money and spend it in the future.</a:t>
            </a:r>
          </a:p>
          <a:p>
            <a:pPr>
              <a:buFont typeface="Wingdings" panose="05000000000000000000" pitchFamily="2" charset="2"/>
              <a:buChar char="q"/>
            </a:pPr>
            <a:r>
              <a:rPr lang="en-AU" sz="1600" dirty="0">
                <a:solidFill>
                  <a:srgbClr val="00B0F0"/>
                </a:solidFill>
              </a:rPr>
              <a:t>Unit of Account </a:t>
            </a:r>
            <a:r>
              <a:rPr lang="en-AU" sz="1600" dirty="0"/>
              <a:t>– we can measure the value of things using money. </a:t>
            </a:r>
          </a:p>
        </p:txBody>
      </p:sp>
      <p:sp>
        <p:nvSpPr>
          <p:cNvPr id="22" name="TextBox 21"/>
          <p:cNvSpPr txBox="1"/>
          <p:nvPr/>
        </p:nvSpPr>
        <p:spPr>
          <a:xfrm>
            <a:off x="4631125" y="1160385"/>
            <a:ext cx="2261587" cy="1323439"/>
          </a:xfrm>
          <a:prstGeom prst="rect">
            <a:avLst/>
          </a:prstGeom>
          <a:noFill/>
        </p:spPr>
        <p:txBody>
          <a:bodyPr wrap="square" rtlCol="0">
            <a:spAutoFit/>
          </a:bodyPr>
          <a:lstStyle/>
          <a:p>
            <a:r>
              <a:rPr lang="en-US" sz="1600" b="1" u="sng" dirty="0"/>
              <a:t>Fiat Money</a:t>
            </a:r>
          </a:p>
          <a:p>
            <a:r>
              <a:rPr lang="en-US" sz="1600" dirty="0"/>
              <a:t>Money that has no backing and can be increased without limit by the government.</a:t>
            </a:r>
          </a:p>
        </p:txBody>
      </p:sp>
      <p:sp>
        <p:nvSpPr>
          <p:cNvPr id="23" name="TextBox 22"/>
          <p:cNvSpPr txBox="1"/>
          <p:nvPr/>
        </p:nvSpPr>
        <p:spPr>
          <a:xfrm>
            <a:off x="6712805" y="1897437"/>
            <a:ext cx="871041" cy="369332"/>
          </a:xfrm>
          <a:prstGeom prst="rect">
            <a:avLst/>
          </a:prstGeom>
          <a:solidFill>
            <a:srgbClr val="00B0F0"/>
          </a:solidFill>
        </p:spPr>
        <p:txBody>
          <a:bodyPr wrap="square" rtlCol="0">
            <a:spAutoFit/>
          </a:bodyPr>
          <a:lstStyle/>
          <a:p>
            <a:r>
              <a:rPr lang="en-US" dirty="0"/>
              <a:t>Money</a:t>
            </a:r>
          </a:p>
        </p:txBody>
      </p:sp>
      <p:sp>
        <p:nvSpPr>
          <p:cNvPr id="24" name="TextBox 23"/>
          <p:cNvSpPr txBox="1"/>
          <p:nvPr/>
        </p:nvSpPr>
        <p:spPr>
          <a:xfrm>
            <a:off x="7607730" y="1657959"/>
            <a:ext cx="2537230" cy="830997"/>
          </a:xfrm>
          <a:prstGeom prst="rect">
            <a:avLst/>
          </a:prstGeom>
          <a:noFill/>
        </p:spPr>
        <p:txBody>
          <a:bodyPr wrap="square" rtlCol="0">
            <a:spAutoFit/>
          </a:bodyPr>
          <a:lstStyle/>
          <a:p>
            <a:r>
              <a:rPr lang="en-US" sz="1600" i="1" dirty="0"/>
              <a:t>Definition: can be universally accepted as a medium of exchange. </a:t>
            </a:r>
          </a:p>
        </p:txBody>
      </p:sp>
    </p:spTree>
    <p:extLst>
      <p:ext uri="{BB962C8B-B14F-4D97-AF65-F5344CB8AC3E}">
        <p14:creationId xmlns:p14="http://schemas.microsoft.com/office/powerpoint/2010/main" val="343586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Real Interest and Nominal Interest</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6473454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288BF9-2C36-3733-F506-2443ACFB43A7}"/>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ADEAED3F-5625-B37D-13CB-A8853279CBE5}"/>
              </a:ext>
            </a:extLst>
          </p:cNvPr>
          <p:cNvSpPr>
            <a:spLocks noGrp="1"/>
          </p:cNvSpPr>
          <p:nvPr>
            <p:ph idx="1"/>
          </p:nvPr>
        </p:nvSpPr>
        <p:spPr/>
        <p:txBody>
          <a:bodyPr/>
          <a:lstStyle/>
          <a:p>
            <a:r>
              <a:rPr lang="en-US" dirty="0"/>
              <a:t>We have looked at bonds which pay interest to the bond-holder.</a:t>
            </a:r>
          </a:p>
          <a:p>
            <a:r>
              <a:rPr lang="en-US" dirty="0"/>
              <a:t>Therefore we can revise our knowledge of Real vs Nominal Interest which we covered in Unit 2</a:t>
            </a:r>
          </a:p>
        </p:txBody>
      </p:sp>
    </p:spTree>
    <p:extLst>
      <p:ext uri="{BB962C8B-B14F-4D97-AF65-F5344CB8AC3E}">
        <p14:creationId xmlns:p14="http://schemas.microsoft.com/office/powerpoint/2010/main" val="42506919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one is the best deal?</a:t>
            </a:r>
          </a:p>
        </p:txBody>
      </p:sp>
      <p:sp>
        <p:nvSpPr>
          <p:cNvPr id="4" name="Text Placeholder 3"/>
          <p:cNvSpPr>
            <a:spLocks noGrp="1"/>
          </p:cNvSpPr>
          <p:nvPr>
            <p:ph type="body" idx="1"/>
          </p:nvPr>
        </p:nvSpPr>
        <p:spPr>
          <a:xfrm>
            <a:off x="839787" y="1036420"/>
            <a:ext cx="5157787" cy="823912"/>
          </a:xfrm>
        </p:spPr>
        <p:txBody>
          <a:bodyPr/>
          <a:lstStyle/>
          <a:p>
            <a:r>
              <a:rPr lang="en-US" dirty="0"/>
              <a:t>Country 1</a:t>
            </a:r>
          </a:p>
        </p:txBody>
      </p:sp>
      <p:sp>
        <p:nvSpPr>
          <p:cNvPr id="5" name="Content Placeholder 4"/>
          <p:cNvSpPr>
            <a:spLocks noGrp="1"/>
          </p:cNvSpPr>
          <p:nvPr>
            <p:ph sz="half" idx="2"/>
          </p:nvPr>
        </p:nvSpPr>
        <p:spPr>
          <a:xfrm>
            <a:off x="839786" y="2093119"/>
            <a:ext cx="5157787" cy="3684588"/>
          </a:xfrm>
        </p:spPr>
        <p:txBody>
          <a:bodyPr>
            <a:normAutofit/>
          </a:bodyPr>
          <a:lstStyle/>
          <a:p>
            <a:r>
              <a:rPr lang="en-US" dirty="0"/>
              <a:t>You put 100 dollars in the bank.</a:t>
            </a:r>
          </a:p>
          <a:p>
            <a:r>
              <a:rPr lang="en-US" dirty="0"/>
              <a:t>The bank pays you 10% interest.</a:t>
            </a:r>
          </a:p>
          <a:p>
            <a:r>
              <a:rPr lang="en-US" dirty="0"/>
              <a:t>The inflation rate is 15%</a:t>
            </a:r>
          </a:p>
          <a:p>
            <a:endParaRPr lang="en-US" dirty="0"/>
          </a:p>
          <a:p>
            <a:endParaRPr lang="en-US" dirty="0"/>
          </a:p>
        </p:txBody>
      </p:sp>
      <p:sp>
        <p:nvSpPr>
          <p:cNvPr id="6" name="Text Placeholder 5"/>
          <p:cNvSpPr>
            <a:spLocks noGrp="1"/>
          </p:cNvSpPr>
          <p:nvPr>
            <p:ph type="body" sz="quarter" idx="3"/>
          </p:nvPr>
        </p:nvSpPr>
        <p:spPr>
          <a:xfrm>
            <a:off x="6172200" y="1067992"/>
            <a:ext cx="5183188" cy="823912"/>
          </a:xfrm>
        </p:spPr>
        <p:txBody>
          <a:bodyPr/>
          <a:lstStyle/>
          <a:p>
            <a:r>
              <a:rPr lang="en-US" dirty="0"/>
              <a:t>Country 2</a:t>
            </a:r>
          </a:p>
        </p:txBody>
      </p:sp>
      <p:sp>
        <p:nvSpPr>
          <p:cNvPr id="7" name="Content Placeholder 6"/>
          <p:cNvSpPr>
            <a:spLocks noGrp="1"/>
          </p:cNvSpPr>
          <p:nvPr>
            <p:ph sz="quarter" idx="4"/>
          </p:nvPr>
        </p:nvSpPr>
        <p:spPr>
          <a:xfrm>
            <a:off x="5997573" y="2093119"/>
            <a:ext cx="5183188" cy="3684588"/>
          </a:xfrm>
        </p:spPr>
        <p:txBody>
          <a:bodyPr>
            <a:normAutofit/>
          </a:bodyPr>
          <a:lstStyle/>
          <a:p>
            <a:r>
              <a:rPr lang="en-US" dirty="0"/>
              <a:t>You put 100 dollars in the bank.</a:t>
            </a:r>
          </a:p>
          <a:p>
            <a:r>
              <a:rPr lang="en-US" dirty="0"/>
              <a:t>The bank pays you 5% interest.</a:t>
            </a:r>
          </a:p>
          <a:p>
            <a:r>
              <a:rPr lang="en-US" dirty="0"/>
              <a:t>The inflation rate is 3%</a:t>
            </a:r>
          </a:p>
          <a:p>
            <a:endParaRPr lang="en-US" dirty="0"/>
          </a:p>
          <a:p>
            <a:endParaRPr lang="en-US" dirty="0"/>
          </a:p>
        </p:txBody>
      </p:sp>
      <p:sp>
        <p:nvSpPr>
          <p:cNvPr id="3" name="TextBox 2"/>
          <p:cNvSpPr txBox="1"/>
          <p:nvPr/>
        </p:nvSpPr>
        <p:spPr>
          <a:xfrm>
            <a:off x="1337187" y="3932904"/>
            <a:ext cx="8819536"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0000"/>
                </a:solidFill>
              </a:rPr>
              <a:t>Logically we can see that country 2 is the best deal, because your money is growing faster than the prices. </a:t>
            </a:r>
          </a:p>
          <a:p>
            <a:pPr marL="285750" indent="-285750">
              <a:buFont typeface="Arial" panose="020B0604020202020204" pitchFamily="34" charset="0"/>
              <a:buChar char="•"/>
            </a:pPr>
            <a:r>
              <a:rPr lang="en-US" dirty="0">
                <a:solidFill>
                  <a:srgbClr val="FF0000"/>
                </a:solidFill>
              </a:rPr>
              <a:t>We can see that the Real Interest Rate is the most important and not the Nominal Interest Rate. Knowing the inflation is important.</a:t>
            </a:r>
          </a:p>
          <a:p>
            <a:endParaRPr lang="en-US" dirty="0"/>
          </a:p>
          <a:p>
            <a:endParaRPr lang="en-US" dirty="0"/>
          </a:p>
        </p:txBody>
      </p:sp>
      <p:sp>
        <p:nvSpPr>
          <p:cNvPr id="9" name="TextBox 8"/>
          <p:cNvSpPr txBox="1"/>
          <p:nvPr/>
        </p:nvSpPr>
        <p:spPr>
          <a:xfrm>
            <a:off x="8052619" y="265471"/>
            <a:ext cx="3598607" cy="923330"/>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Knowing inflation can help us to calculate the real interest rate. </a:t>
            </a:r>
          </a:p>
        </p:txBody>
      </p:sp>
    </p:spTree>
    <p:extLst>
      <p:ext uri="{BB962C8B-B14F-4D97-AF65-F5344CB8AC3E}">
        <p14:creationId xmlns:p14="http://schemas.microsoft.com/office/powerpoint/2010/main" val="22375416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251" y="70158"/>
            <a:ext cx="10515600" cy="972062"/>
          </a:xfrm>
        </p:spPr>
        <p:txBody>
          <a:bodyPr/>
          <a:lstStyle/>
          <a:p>
            <a:r>
              <a:rPr lang="en-US" dirty="0"/>
              <a:t>The Fisher Equation and Interest</a:t>
            </a:r>
          </a:p>
        </p:txBody>
      </p:sp>
      <p:sp>
        <p:nvSpPr>
          <p:cNvPr id="6" name="TextBox 5"/>
          <p:cNvSpPr txBox="1"/>
          <p:nvPr/>
        </p:nvSpPr>
        <p:spPr>
          <a:xfrm>
            <a:off x="580103" y="5962295"/>
            <a:ext cx="2241755" cy="646331"/>
          </a:xfrm>
          <a:prstGeom prst="rect">
            <a:avLst/>
          </a:prstGeom>
          <a:noFill/>
        </p:spPr>
        <p:txBody>
          <a:bodyPr wrap="square" rtlCol="0">
            <a:spAutoFit/>
          </a:bodyPr>
          <a:lstStyle/>
          <a:p>
            <a:r>
              <a:rPr lang="en-AU" dirty="0">
                <a:hlinkClick r:id="rId2" action="ppaction://hlinksldjump"/>
              </a:rPr>
              <a:t>Consequences of Inflation Home</a:t>
            </a:r>
            <a:endParaRPr lang="en-AU" dirty="0"/>
          </a:p>
        </p:txBody>
      </p:sp>
      <p:sp>
        <p:nvSpPr>
          <p:cNvPr id="4" name="TextBox 3"/>
          <p:cNvSpPr txBox="1"/>
          <p:nvPr/>
        </p:nvSpPr>
        <p:spPr>
          <a:xfrm>
            <a:off x="7182805" y="5404131"/>
            <a:ext cx="4792716" cy="1231106"/>
          </a:xfrm>
          <a:prstGeom prst="rect">
            <a:avLst/>
          </a:prstGeom>
          <a:solidFill>
            <a:srgbClr val="FFFF00"/>
          </a:solidFill>
        </p:spPr>
        <p:txBody>
          <a:bodyPr wrap="square" rtlCol="0">
            <a:spAutoFit/>
          </a:bodyPr>
          <a:lstStyle/>
          <a:p>
            <a:r>
              <a:rPr lang="en-AU" sz="2000" dirty="0">
                <a:solidFill>
                  <a:srgbClr val="FF0000"/>
                </a:solidFill>
              </a:rPr>
              <a:t>Summary</a:t>
            </a:r>
          </a:p>
          <a:p>
            <a:r>
              <a:rPr lang="en-AU" dirty="0">
                <a:solidFill>
                  <a:srgbClr val="FF0000"/>
                </a:solidFill>
              </a:rPr>
              <a:t>Nominal interest = the number cost of borrowing</a:t>
            </a:r>
          </a:p>
          <a:p>
            <a:r>
              <a:rPr lang="en-AU" dirty="0">
                <a:solidFill>
                  <a:srgbClr val="FF0000"/>
                </a:solidFill>
              </a:rPr>
              <a:t>Real interest = the true cost of borrowing</a:t>
            </a:r>
          </a:p>
          <a:p>
            <a:r>
              <a:rPr lang="en-AU" dirty="0">
                <a:solidFill>
                  <a:srgbClr val="FF0000"/>
                </a:solidFill>
              </a:rPr>
              <a:t>Real interest = nominal interest - inflation</a:t>
            </a:r>
          </a:p>
        </p:txBody>
      </p:sp>
      <p:sp>
        <p:nvSpPr>
          <p:cNvPr id="8" name="TextBox 7"/>
          <p:cNvSpPr txBox="1"/>
          <p:nvPr/>
        </p:nvSpPr>
        <p:spPr>
          <a:xfrm>
            <a:off x="676610" y="1036598"/>
            <a:ext cx="6828032"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Logically, because Inflation decreases the value of money, interest payments are worth less. </a:t>
            </a:r>
          </a:p>
          <a:p>
            <a:pPr marL="285750" indent="-285750">
              <a:buFont typeface="Arial" panose="020B0604020202020204" pitchFamily="34" charset="0"/>
              <a:buChar char="•"/>
            </a:pPr>
            <a:r>
              <a:rPr lang="en-US" sz="2400" dirty="0"/>
              <a:t>This relationship can be stated mathematically</a:t>
            </a:r>
          </a:p>
          <a:p>
            <a:pPr marL="742950" lvl="1" indent="-285750">
              <a:buFont typeface="Arial" panose="020B0604020202020204" pitchFamily="34" charset="0"/>
              <a:buChar char="•"/>
            </a:pPr>
            <a:r>
              <a:rPr lang="en-US" sz="2400" dirty="0"/>
              <a:t>It was identified by the economist Robert Fisher and is therefore called the Fisher Equation.</a:t>
            </a:r>
          </a:p>
        </p:txBody>
      </p:sp>
      <p:sp>
        <p:nvSpPr>
          <p:cNvPr id="9" name="TextBox 8"/>
          <p:cNvSpPr txBox="1"/>
          <p:nvPr/>
        </p:nvSpPr>
        <p:spPr>
          <a:xfrm>
            <a:off x="8169473" y="4234980"/>
            <a:ext cx="2712378" cy="923330"/>
          </a:xfrm>
          <a:prstGeom prst="rect">
            <a:avLst/>
          </a:prstGeom>
          <a:noFill/>
        </p:spPr>
        <p:txBody>
          <a:bodyPr wrap="square" rtlCol="0">
            <a:spAutoFit/>
          </a:bodyPr>
          <a:lstStyle/>
          <a:p>
            <a:r>
              <a:rPr lang="en-US" dirty="0"/>
              <a:t>i = nominal interest</a:t>
            </a:r>
          </a:p>
          <a:p>
            <a:r>
              <a:rPr lang="en-US" dirty="0"/>
              <a:t>r = real interest</a:t>
            </a:r>
          </a:p>
          <a:p>
            <a:r>
              <a:rPr lang="el-GR" dirty="0"/>
              <a:t>Π</a:t>
            </a:r>
            <a:r>
              <a:rPr lang="en-US" dirty="0"/>
              <a:t> = inflation</a:t>
            </a:r>
          </a:p>
        </p:txBody>
      </p:sp>
      <p:pic>
        <p:nvPicPr>
          <p:cNvPr id="12" name="Picture 11"/>
          <p:cNvPicPr>
            <a:picLocks noChangeAspect="1"/>
          </p:cNvPicPr>
          <p:nvPr/>
        </p:nvPicPr>
        <p:blipFill>
          <a:blip r:embed="rId3"/>
          <a:stretch>
            <a:fillRect/>
          </a:stretch>
        </p:blipFill>
        <p:spPr>
          <a:xfrm>
            <a:off x="8121920" y="3505131"/>
            <a:ext cx="2259143" cy="620469"/>
          </a:xfrm>
          <a:prstGeom prst="rect">
            <a:avLst/>
          </a:prstGeom>
        </p:spPr>
      </p:pic>
      <p:sp>
        <p:nvSpPr>
          <p:cNvPr id="7" name="TextBox 6"/>
          <p:cNvSpPr txBox="1"/>
          <p:nvPr/>
        </p:nvSpPr>
        <p:spPr>
          <a:xfrm>
            <a:off x="7895303" y="344129"/>
            <a:ext cx="3932903" cy="2031325"/>
          </a:xfrm>
          <a:prstGeom prst="rect">
            <a:avLst/>
          </a:prstGeom>
          <a:solidFill>
            <a:schemeClr val="accent4">
              <a:lumMod val="20000"/>
              <a:lumOff val="80000"/>
            </a:schemeClr>
          </a:solidFill>
        </p:spPr>
        <p:txBody>
          <a:bodyPr wrap="square" rtlCol="0">
            <a:spAutoFit/>
          </a:bodyPr>
          <a:lstStyle/>
          <a:p>
            <a:r>
              <a:rPr lang="en-US" b="1" u="sng" dirty="0"/>
              <a:t>Borrowing and Interest Review</a:t>
            </a:r>
          </a:p>
          <a:p>
            <a:pPr marL="285750" indent="-285750">
              <a:buFont typeface="Arial" panose="020B0604020202020204" pitchFamily="34" charset="0"/>
              <a:buChar char="•"/>
            </a:pPr>
            <a:r>
              <a:rPr lang="en-US" dirty="0"/>
              <a:t>When an individual borrows money, they are usually expected to pay it back ‘with interest’. </a:t>
            </a:r>
          </a:p>
          <a:p>
            <a:pPr marL="285750" indent="-285750">
              <a:buFont typeface="Arial" panose="020B0604020202020204" pitchFamily="34" charset="0"/>
              <a:buChar char="•"/>
            </a:pPr>
            <a:r>
              <a:rPr lang="en-US" dirty="0" err="1"/>
              <a:t>Eg</a:t>
            </a:r>
            <a:r>
              <a:rPr lang="en-US" dirty="0"/>
              <a:t>. You borrow $1000 and pay 5% interest. Therefore you will pay back $1050.</a:t>
            </a:r>
          </a:p>
        </p:txBody>
      </p:sp>
      <p:sp>
        <p:nvSpPr>
          <p:cNvPr id="10" name="Rectangle 9"/>
          <p:cNvSpPr/>
          <p:nvPr/>
        </p:nvSpPr>
        <p:spPr>
          <a:xfrm>
            <a:off x="1086805" y="3496316"/>
            <a:ext cx="6096000" cy="1200329"/>
          </a:xfrm>
          <a:prstGeom prst="rect">
            <a:avLst/>
          </a:prstGeom>
          <a:solidFill>
            <a:srgbClr val="FFC000"/>
          </a:solidFill>
          <a:ln w="76200">
            <a:solidFill>
              <a:schemeClr val="accent6">
                <a:lumMod val="60000"/>
                <a:lumOff val="40000"/>
              </a:schemeClr>
            </a:solidFill>
          </a:ln>
        </p:spPr>
        <p:txBody>
          <a:bodyPr>
            <a:spAutoFit/>
          </a:bodyPr>
          <a:lstStyle/>
          <a:p>
            <a:r>
              <a:rPr lang="en-US" sz="2400" b="1" dirty="0"/>
              <a:t>Real Interest = Nominal Interest – Inflation</a:t>
            </a:r>
          </a:p>
          <a:p>
            <a:r>
              <a:rPr lang="en-US" sz="2400" b="1" dirty="0"/>
              <a:t>                                   Or </a:t>
            </a:r>
          </a:p>
          <a:p>
            <a:r>
              <a:rPr lang="en-US" sz="2400" b="1" dirty="0"/>
              <a:t>Nominal Interest = Real Interest + Inflation</a:t>
            </a:r>
          </a:p>
        </p:txBody>
      </p:sp>
      <p:sp>
        <p:nvSpPr>
          <p:cNvPr id="11" name="Rectangle 10"/>
          <p:cNvSpPr/>
          <p:nvPr/>
        </p:nvSpPr>
        <p:spPr>
          <a:xfrm>
            <a:off x="1408642" y="5003830"/>
            <a:ext cx="6096000" cy="646331"/>
          </a:xfrm>
          <a:prstGeom prst="rect">
            <a:avLst/>
          </a:prstGeom>
        </p:spPr>
        <p:txBody>
          <a:bodyPr>
            <a:spAutoFit/>
          </a:bodyPr>
          <a:lstStyle/>
          <a:p>
            <a:r>
              <a:rPr lang="en-US" dirty="0" err="1"/>
              <a:t>Eg</a:t>
            </a:r>
            <a:r>
              <a:rPr lang="en-US" dirty="0"/>
              <a:t>. The bank charges lends money and charges 5% interest for its the inflation rate is 2%. The real interest rate is 5-2=3%. </a:t>
            </a:r>
          </a:p>
        </p:txBody>
      </p:sp>
    </p:spTree>
    <p:extLst>
      <p:ext uri="{BB962C8B-B14F-4D97-AF65-F5344CB8AC3E}">
        <p14:creationId xmlns:p14="http://schemas.microsoft.com/office/powerpoint/2010/main" val="268678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6800" y="5760085"/>
            <a:ext cx="3235960" cy="1325563"/>
          </a:xfrm>
        </p:spPr>
        <p:txBody>
          <a:bodyPr/>
          <a:lstStyle/>
          <a:p>
            <a:r>
              <a:rPr lang="en-AU" dirty="0"/>
              <a:t>Mod 23</a:t>
            </a:r>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2"/>
          <a:stretch>
            <a:fillRect/>
          </a:stretch>
        </p:blipFill>
        <p:spPr>
          <a:xfrm>
            <a:off x="238821" y="365125"/>
            <a:ext cx="5206939" cy="2907771"/>
          </a:xfrm>
          <a:prstGeom prst="rect">
            <a:avLst/>
          </a:prstGeom>
        </p:spPr>
      </p:pic>
      <p:pic>
        <p:nvPicPr>
          <p:cNvPr id="5" name="Picture 4"/>
          <p:cNvPicPr>
            <a:picLocks noChangeAspect="1"/>
          </p:cNvPicPr>
          <p:nvPr/>
        </p:nvPicPr>
        <p:blipFill>
          <a:blip r:embed="rId3"/>
          <a:stretch>
            <a:fillRect/>
          </a:stretch>
        </p:blipFill>
        <p:spPr>
          <a:xfrm>
            <a:off x="238821" y="3262689"/>
            <a:ext cx="6170446" cy="2914274"/>
          </a:xfrm>
          <a:prstGeom prst="rect">
            <a:avLst/>
          </a:prstGeom>
        </p:spPr>
      </p:pic>
      <p:sp>
        <p:nvSpPr>
          <p:cNvPr id="9" name="TextBox 8"/>
          <p:cNvSpPr txBox="1"/>
          <p:nvPr/>
        </p:nvSpPr>
        <p:spPr>
          <a:xfrm>
            <a:off x="3028335" y="1825625"/>
            <a:ext cx="3087330" cy="369332"/>
          </a:xfrm>
          <a:prstGeom prst="rect">
            <a:avLst/>
          </a:prstGeom>
          <a:noFill/>
        </p:spPr>
        <p:txBody>
          <a:bodyPr wrap="square" rtlCol="0">
            <a:spAutoFit/>
          </a:bodyPr>
          <a:lstStyle/>
          <a:p>
            <a:r>
              <a:rPr lang="en-AU" dirty="0">
                <a:solidFill>
                  <a:srgbClr val="FF0000"/>
                </a:solidFill>
              </a:rPr>
              <a:t>Answer: a</a:t>
            </a:r>
          </a:p>
        </p:txBody>
      </p:sp>
      <p:sp>
        <p:nvSpPr>
          <p:cNvPr id="10" name="TextBox 9"/>
          <p:cNvSpPr txBox="1"/>
          <p:nvPr/>
        </p:nvSpPr>
        <p:spPr>
          <a:xfrm>
            <a:off x="3761028" y="3816628"/>
            <a:ext cx="3087330" cy="369332"/>
          </a:xfrm>
          <a:prstGeom prst="rect">
            <a:avLst/>
          </a:prstGeom>
          <a:noFill/>
        </p:spPr>
        <p:txBody>
          <a:bodyPr wrap="square" rtlCol="0">
            <a:spAutoFit/>
          </a:bodyPr>
          <a:lstStyle/>
          <a:p>
            <a:r>
              <a:rPr lang="en-AU" dirty="0">
                <a:solidFill>
                  <a:srgbClr val="FF0000"/>
                </a:solidFill>
              </a:rPr>
              <a:t>Answer: c</a:t>
            </a:r>
          </a:p>
        </p:txBody>
      </p:sp>
    </p:spTree>
    <p:extLst>
      <p:ext uri="{BB962C8B-B14F-4D97-AF65-F5344CB8AC3E}">
        <p14:creationId xmlns:p14="http://schemas.microsoft.com/office/powerpoint/2010/main" val="363857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r>
              <a:rPr lang="en-AU" dirty="0"/>
              <a:t>What is the equation for real interest rates? (Note: Also called the Fisher Equation after the economist Robert Fisher.)</a:t>
            </a:r>
          </a:p>
          <a:p>
            <a:r>
              <a:rPr lang="en-AU" dirty="0">
                <a:solidFill>
                  <a:srgbClr val="FF0000"/>
                </a:solidFill>
              </a:rPr>
              <a:t>Real interest rate = Nominal Interest Rate – Inflation</a:t>
            </a:r>
          </a:p>
          <a:p>
            <a:r>
              <a:rPr lang="en-AU" dirty="0">
                <a:solidFill>
                  <a:srgbClr val="FF0000"/>
                </a:solidFill>
              </a:rPr>
              <a:t>Inflation decreases the value of money that borrowers have to pay back, even though the number they pay back is the same.</a:t>
            </a:r>
          </a:p>
        </p:txBody>
      </p:sp>
    </p:spTree>
    <p:extLst>
      <p:ext uri="{BB962C8B-B14F-4D97-AF65-F5344CB8AC3E}">
        <p14:creationId xmlns:p14="http://schemas.microsoft.com/office/powerpoint/2010/main" val="417876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4726858" cy="500114"/>
          </a:xfrm>
        </p:spPr>
        <p:txBody>
          <a:bodyPr>
            <a:normAutofit fontScale="90000"/>
          </a:bodyPr>
          <a:lstStyle/>
          <a:p>
            <a:r>
              <a:rPr lang="en-US" dirty="0"/>
              <a:t>Winners and Losers</a:t>
            </a:r>
          </a:p>
        </p:txBody>
      </p:sp>
      <p:sp>
        <p:nvSpPr>
          <p:cNvPr id="4" name="Content Placeholder 3"/>
          <p:cNvSpPr>
            <a:spLocks noGrp="1"/>
          </p:cNvSpPr>
          <p:nvPr>
            <p:ph sz="half" idx="1"/>
          </p:nvPr>
        </p:nvSpPr>
        <p:spPr>
          <a:xfrm>
            <a:off x="383458" y="1078375"/>
            <a:ext cx="5053781" cy="3370854"/>
          </a:xfrm>
          <a:solidFill>
            <a:schemeClr val="accent4">
              <a:lumMod val="20000"/>
              <a:lumOff val="80000"/>
            </a:schemeClr>
          </a:solidFill>
        </p:spPr>
        <p:txBody>
          <a:bodyPr>
            <a:normAutofit fontScale="92500" lnSpcReduction="10000"/>
          </a:bodyPr>
          <a:lstStyle/>
          <a:p>
            <a:pPr marL="0" indent="0">
              <a:buNone/>
            </a:pPr>
            <a:r>
              <a:rPr lang="en-US" b="1" u="sng" dirty="0"/>
              <a:t>Unexpected/Unanticipated Inflation</a:t>
            </a:r>
          </a:p>
          <a:p>
            <a:r>
              <a:rPr lang="en-US" dirty="0"/>
              <a:t>-&gt; Higher Actual Inflation</a:t>
            </a:r>
          </a:p>
          <a:p>
            <a:r>
              <a:rPr lang="en-US" dirty="0"/>
              <a:t>-&gt; Lower RIR (=NIR – Inflation)</a:t>
            </a:r>
          </a:p>
          <a:p>
            <a:endParaRPr lang="en-US" dirty="0"/>
          </a:p>
          <a:p>
            <a:r>
              <a:rPr lang="en-US" dirty="0"/>
              <a:t>Borrowers win.</a:t>
            </a:r>
          </a:p>
          <a:p>
            <a:r>
              <a:rPr lang="en-US" dirty="0"/>
              <a:t>Lenders lose.</a:t>
            </a:r>
          </a:p>
          <a:p>
            <a:endParaRPr lang="en-US" dirty="0"/>
          </a:p>
        </p:txBody>
      </p:sp>
      <p:sp>
        <p:nvSpPr>
          <p:cNvPr id="5" name="Content Placeholder 4"/>
          <p:cNvSpPr>
            <a:spLocks noGrp="1"/>
          </p:cNvSpPr>
          <p:nvPr>
            <p:ph sz="half" idx="2"/>
          </p:nvPr>
        </p:nvSpPr>
        <p:spPr>
          <a:xfrm>
            <a:off x="5957769" y="468485"/>
            <a:ext cx="5280502" cy="2970372"/>
          </a:xfrm>
          <a:solidFill>
            <a:schemeClr val="accent3">
              <a:lumMod val="20000"/>
              <a:lumOff val="80000"/>
            </a:schemeClr>
          </a:solidFill>
        </p:spPr>
        <p:txBody>
          <a:bodyPr>
            <a:normAutofit fontScale="92500" lnSpcReduction="10000"/>
          </a:bodyPr>
          <a:lstStyle/>
          <a:p>
            <a:pPr marL="0" indent="0">
              <a:buNone/>
            </a:pPr>
            <a:r>
              <a:rPr lang="en-US" b="1" u="sng" dirty="0"/>
              <a:t>Unexpected/Unanticipated Deflation (Negative Inflation)</a:t>
            </a:r>
          </a:p>
          <a:p>
            <a:r>
              <a:rPr lang="en-US" dirty="0"/>
              <a:t>-&gt; Lower Actual Inflation</a:t>
            </a:r>
          </a:p>
          <a:p>
            <a:r>
              <a:rPr lang="en-US" dirty="0"/>
              <a:t>-&gt; Higher RIR (=NIR – Inflation)</a:t>
            </a:r>
          </a:p>
          <a:p>
            <a:endParaRPr lang="en-US" dirty="0"/>
          </a:p>
          <a:p>
            <a:r>
              <a:rPr lang="en-US" dirty="0"/>
              <a:t>Lenders win.</a:t>
            </a:r>
          </a:p>
          <a:p>
            <a:r>
              <a:rPr lang="en-US" dirty="0"/>
              <a:t>Borrowers lose.</a:t>
            </a:r>
          </a:p>
          <a:p>
            <a:endParaRPr lang="en-US" dirty="0"/>
          </a:p>
        </p:txBody>
      </p:sp>
      <p:pic>
        <p:nvPicPr>
          <p:cNvPr id="6" name="Picture 5"/>
          <p:cNvPicPr>
            <a:picLocks noChangeAspect="1"/>
          </p:cNvPicPr>
          <p:nvPr/>
        </p:nvPicPr>
        <p:blipFill>
          <a:blip r:embed="rId2"/>
          <a:stretch>
            <a:fillRect/>
          </a:stretch>
        </p:blipFill>
        <p:spPr>
          <a:xfrm>
            <a:off x="2951051" y="2498413"/>
            <a:ext cx="1941582" cy="1754171"/>
          </a:xfrm>
          <a:prstGeom prst="rect">
            <a:avLst/>
          </a:prstGeom>
        </p:spPr>
      </p:pic>
      <p:pic>
        <p:nvPicPr>
          <p:cNvPr id="7" name="Picture 6"/>
          <p:cNvPicPr>
            <a:picLocks noChangeAspect="1"/>
          </p:cNvPicPr>
          <p:nvPr/>
        </p:nvPicPr>
        <p:blipFill>
          <a:blip r:embed="rId3"/>
          <a:stretch>
            <a:fillRect/>
          </a:stretch>
        </p:blipFill>
        <p:spPr>
          <a:xfrm>
            <a:off x="8542115" y="2351128"/>
            <a:ext cx="2696156" cy="1434257"/>
          </a:xfrm>
          <a:prstGeom prst="rect">
            <a:avLst/>
          </a:prstGeom>
        </p:spPr>
      </p:pic>
      <p:sp>
        <p:nvSpPr>
          <p:cNvPr id="8" name="TextBox 7"/>
          <p:cNvSpPr txBox="1"/>
          <p:nvPr/>
        </p:nvSpPr>
        <p:spPr>
          <a:xfrm>
            <a:off x="3921842" y="4359152"/>
            <a:ext cx="6565491" cy="2246769"/>
          </a:xfrm>
          <a:prstGeom prst="rect">
            <a:avLst/>
          </a:prstGeom>
          <a:solidFill>
            <a:schemeClr val="accent6">
              <a:lumMod val="20000"/>
              <a:lumOff val="80000"/>
            </a:schemeClr>
          </a:solidFill>
        </p:spPr>
        <p:txBody>
          <a:bodyPr wrap="square" rtlCol="0">
            <a:spAutoFit/>
          </a:bodyPr>
          <a:lstStyle/>
          <a:p>
            <a:r>
              <a:rPr lang="en-US" sz="2800" b="1" u="sng" dirty="0"/>
              <a:t>No Unexpected Inflation/Deflation</a:t>
            </a:r>
          </a:p>
          <a:p>
            <a:r>
              <a:rPr lang="en-US" sz="2800" dirty="0"/>
              <a:t>-&gt; Actual Inflation is the same.</a:t>
            </a:r>
          </a:p>
          <a:p>
            <a:r>
              <a:rPr lang="en-US" sz="2800" dirty="0"/>
              <a:t>-&gt; RIR is the same.</a:t>
            </a:r>
          </a:p>
          <a:p>
            <a:r>
              <a:rPr lang="en-US" sz="2800" dirty="0"/>
              <a:t>If there is no unexpected inflation or deflation, then there is no winner or lower!</a:t>
            </a:r>
          </a:p>
        </p:txBody>
      </p:sp>
      <p:sp>
        <p:nvSpPr>
          <p:cNvPr id="9" name="TextBox 8"/>
          <p:cNvSpPr txBox="1"/>
          <p:nvPr/>
        </p:nvSpPr>
        <p:spPr>
          <a:xfrm>
            <a:off x="167148" y="5195568"/>
            <a:ext cx="3205317" cy="1169551"/>
          </a:xfrm>
          <a:prstGeom prst="rect">
            <a:avLst/>
          </a:prstGeom>
          <a:solidFill>
            <a:srgbClr val="FFFF00"/>
          </a:solidFill>
        </p:spPr>
        <p:txBody>
          <a:bodyPr wrap="square" rtlCol="0">
            <a:spAutoFit/>
          </a:bodyPr>
          <a:lstStyle/>
          <a:p>
            <a:r>
              <a:rPr lang="en-US" sz="1400" dirty="0">
                <a:solidFill>
                  <a:srgbClr val="FF0000"/>
                </a:solidFill>
              </a:rPr>
              <a:t>Summary</a:t>
            </a:r>
          </a:p>
          <a:p>
            <a:r>
              <a:rPr lang="en-US" sz="1400" dirty="0">
                <a:solidFill>
                  <a:srgbClr val="FF0000"/>
                </a:solidFill>
              </a:rPr>
              <a:t>Unexpected inflation -&gt; borrowers win</a:t>
            </a:r>
          </a:p>
          <a:p>
            <a:r>
              <a:rPr lang="en-US" sz="1400" dirty="0">
                <a:solidFill>
                  <a:srgbClr val="FF0000"/>
                </a:solidFill>
              </a:rPr>
              <a:t>Unexpected deflation -&gt; lenders win</a:t>
            </a:r>
          </a:p>
          <a:p>
            <a:r>
              <a:rPr lang="en-US" sz="1400" dirty="0">
                <a:solidFill>
                  <a:srgbClr val="FF0000"/>
                </a:solidFill>
              </a:rPr>
              <a:t>No unexpected inflation/deflation -&gt; no winners or losers</a:t>
            </a:r>
          </a:p>
        </p:txBody>
      </p:sp>
      <p:pic>
        <p:nvPicPr>
          <p:cNvPr id="10" name="Picture 9"/>
          <p:cNvPicPr>
            <a:picLocks noChangeAspect="1"/>
          </p:cNvPicPr>
          <p:nvPr/>
        </p:nvPicPr>
        <p:blipFill>
          <a:blip r:embed="rId4"/>
          <a:stretch>
            <a:fillRect/>
          </a:stretch>
        </p:blipFill>
        <p:spPr>
          <a:xfrm>
            <a:off x="9715990" y="4252584"/>
            <a:ext cx="1911151" cy="1737410"/>
          </a:xfrm>
          <a:prstGeom prst="rect">
            <a:avLst/>
          </a:prstGeom>
        </p:spPr>
      </p:pic>
    </p:spTree>
    <p:extLst>
      <p:ext uri="{BB962C8B-B14F-4D97-AF65-F5344CB8AC3E}">
        <p14:creationId xmlns:p14="http://schemas.microsoft.com/office/powerpoint/2010/main" val="36318202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Solve Questions With Expected and Actual Inflation</a:t>
            </a:r>
          </a:p>
        </p:txBody>
      </p:sp>
      <p:sp>
        <p:nvSpPr>
          <p:cNvPr id="3" name="Content Placeholder 2"/>
          <p:cNvSpPr>
            <a:spLocks noGrp="1"/>
          </p:cNvSpPr>
          <p:nvPr>
            <p:ph idx="1"/>
          </p:nvPr>
        </p:nvSpPr>
        <p:spPr>
          <a:xfrm>
            <a:off x="838200" y="1825625"/>
            <a:ext cx="4382194" cy="4351338"/>
          </a:xfrm>
        </p:spPr>
        <p:txBody>
          <a:bodyPr>
            <a:normAutofit lnSpcReduction="10000"/>
          </a:bodyPr>
          <a:lstStyle/>
          <a:p>
            <a:r>
              <a:rPr lang="en-US" dirty="0"/>
              <a:t>In order to solve these questions it can be logical to </a:t>
            </a:r>
            <a:r>
              <a:rPr lang="en-US" dirty="0">
                <a:solidFill>
                  <a:srgbClr val="00B0F0"/>
                </a:solidFill>
              </a:rPr>
              <a:t>calculate two situations</a:t>
            </a:r>
            <a:r>
              <a:rPr lang="en-US" dirty="0"/>
              <a:t>; </a:t>
            </a:r>
          </a:p>
          <a:p>
            <a:pPr lvl="1"/>
            <a:r>
              <a:rPr lang="en-US" dirty="0"/>
              <a:t>1. the </a:t>
            </a:r>
            <a:r>
              <a:rPr lang="en-US" dirty="0">
                <a:solidFill>
                  <a:srgbClr val="00B0F0"/>
                </a:solidFill>
              </a:rPr>
              <a:t>expected situation</a:t>
            </a:r>
          </a:p>
          <a:p>
            <a:pPr lvl="1"/>
            <a:r>
              <a:rPr lang="en-US" dirty="0"/>
              <a:t>2. the </a:t>
            </a:r>
            <a:r>
              <a:rPr lang="en-US" dirty="0">
                <a:solidFill>
                  <a:srgbClr val="00B0F0"/>
                </a:solidFill>
              </a:rPr>
              <a:t>actual situation</a:t>
            </a:r>
            <a:r>
              <a:rPr lang="en-US" dirty="0"/>
              <a:t>.</a:t>
            </a:r>
          </a:p>
          <a:p>
            <a:r>
              <a:rPr lang="en-US" dirty="0" err="1"/>
              <a:t>Eg</a:t>
            </a:r>
            <a:r>
              <a:rPr lang="en-US" dirty="0"/>
              <a:t>. A bank pays 5% nominal interest and expected inflation is 3% where as actual inflation is 2%. Who gains and who loses? </a:t>
            </a:r>
          </a:p>
        </p:txBody>
      </p:sp>
      <p:sp>
        <p:nvSpPr>
          <p:cNvPr id="4" name="Right Arrow 3"/>
          <p:cNvSpPr/>
          <p:nvPr/>
        </p:nvSpPr>
        <p:spPr>
          <a:xfrm rot="19132142">
            <a:off x="5127567" y="2552007"/>
            <a:ext cx="1936866" cy="590204"/>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2049219">
            <a:off x="5151537" y="3768437"/>
            <a:ext cx="1936866" cy="590204"/>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924502" y="1305098"/>
            <a:ext cx="2161309" cy="923330"/>
          </a:xfrm>
          <a:prstGeom prst="rect">
            <a:avLst/>
          </a:prstGeom>
          <a:noFill/>
          <a:ln>
            <a:solidFill>
              <a:schemeClr val="tx1"/>
            </a:solidFill>
          </a:ln>
        </p:spPr>
        <p:txBody>
          <a:bodyPr wrap="square" rtlCol="0">
            <a:spAutoFit/>
          </a:bodyPr>
          <a:lstStyle/>
          <a:p>
            <a:r>
              <a:rPr lang="en-US" b="1" u="sng" dirty="0"/>
              <a:t>Expected Situation</a:t>
            </a:r>
          </a:p>
          <a:p>
            <a:r>
              <a:rPr lang="en-US" dirty="0"/>
              <a:t>RIR = NIR – Inflation</a:t>
            </a:r>
          </a:p>
          <a:p>
            <a:r>
              <a:rPr lang="en-US" dirty="0"/>
              <a:t>= 5% – 3% = 2%</a:t>
            </a:r>
          </a:p>
        </p:txBody>
      </p:sp>
      <p:sp>
        <p:nvSpPr>
          <p:cNvPr id="7" name="TextBox 6"/>
          <p:cNvSpPr txBox="1"/>
          <p:nvPr/>
        </p:nvSpPr>
        <p:spPr>
          <a:xfrm>
            <a:off x="7019546" y="3928109"/>
            <a:ext cx="2224208" cy="923330"/>
          </a:xfrm>
          <a:prstGeom prst="rect">
            <a:avLst/>
          </a:prstGeom>
          <a:noFill/>
          <a:ln>
            <a:solidFill>
              <a:schemeClr val="tx1"/>
            </a:solidFill>
          </a:ln>
        </p:spPr>
        <p:txBody>
          <a:bodyPr wrap="square" rtlCol="0">
            <a:spAutoFit/>
          </a:bodyPr>
          <a:lstStyle/>
          <a:p>
            <a:r>
              <a:rPr lang="en-US" b="1" u="sng" dirty="0"/>
              <a:t>Actual Situation</a:t>
            </a:r>
          </a:p>
          <a:p>
            <a:r>
              <a:rPr lang="en-US" dirty="0"/>
              <a:t>RIR = NIR – Inflation</a:t>
            </a:r>
          </a:p>
          <a:p>
            <a:r>
              <a:rPr lang="en-US" dirty="0"/>
              <a:t>= 5% – 2% = 3%</a:t>
            </a:r>
          </a:p>
        </p:txBody>
      </p:sp>
      <p:sp>
        <p:nvSpPr>
          <p:cNvPr id="8" name="TextBox 7"/>
          <p:cNvSpPr txBox="1"/>
          <p:nvPr/>
        </p:nvSpPr>
        <p:spPr>
          <a:xfrm>
            <a:off x="9085811" y="2360815"/>
            <a:ext cx="2784764" cy="2031325"/>
          </a:xfrm>
          <a:prstGeom prst="rect">
            <a:avLst/>
          </a:prstGeom>
          <a:noFill/>
        </p:spPr>
        <p:txBody>
          <a:bodyPr wrap="square" rtlCol="0">
            <a:spAutoFit/>
          </a:bodyPr>
          <a:lstStyle/>
          <a:p>
            <a:r>
              <a:rPr lang="en-US" dirty="0"/>
              <a:t>So the </a:t>
            </a:r>
            <a:r>
              <a:rPr lang="en-US" b="1" dirty="0"/>
              <a:t>Actual Real Interest is more than expected</a:t>
            </a:r>
            <a:r>
              <a:rPr lang="en-US" dirty="0"/>
              <a:t>, therefore the </a:t>
            </a:r>
            <a:r>
              <a:rPr lang="en-US" dirty="0">
                <a:solidFill>
                  <a:srgbClr val="00B0F0"/>
                </a:solidFill>
              </a:rPr>
              <a:t>lender gains</a:t>
            </a:r>
            <a:r>
              <a:rPr lang="en-US" dirty="0"/>
              <a:t> and the </a:t>
            </a:r>
            <a:r>
              <a:rPr lang="en-US" dirty="0">
                <a:solidFill>
                  <a:srgbClr val="00B0F0"/>
                </a:solidFill>
              </a:rPr>
              <a:t>borrow loses</a:t>
            </a:r>
            <a:r>
              <a:rPr lang="en-US" dirty="0"/>
              <a:t>. (Lenders receive interest and borrowers pay the interest)</a:t>
            </a:r>
          </a:p>
        </p:txBody>
      </p:sp>
    </p:spTree>
    <p:extLst>
      <p:ext uri="{BB962C8B-B14F-4D97-AF65-F5344CB8AC3E}">
        <p14:creationId xmlns:p14="http://schemas.microsoft.com/office/powerpoint/2010/main" val="34983489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n-US" dirty="0"/>
              <a:t>If there is unexpected inflation, what happens to the real interest rate?</a:t>
            </a:r>
          </a:p>
          <a:p>
            <a:r>
              <a:rPr lang="en-US" dirty="0">
                <a:solidFill>
                  <a:srgbClr val="FF0000"/>
                </a:solidFill>
              </a:rPr>
              <a:t>Decreases.</a:t>
            </a:r>
          </a:p>
          <a:p>
            <a:r>
              <a:rPr lang="en-US" dirty="0">
                <a:solidFill>
                  <a:srgbClr val="FF0000"/>
                </a:solidFill>
              </a:rPr>
              <a:t>RIR = NIR – Inflation. If there is unexpected inflation, actual inflation is greater, therefore RIR is lower.</a:t>
            </a:r>
          </a:p>
          <a:p>
            <a:r>
              <a:rPr lang="en-US" dirty="0"/>
              <a:t>Does this benefit the borrower or lender?</a:t>
            </a:r>
          </a:p>
          <a:p>
            <a:r>
              <a:rPr lang="en-US" dirty="0">
                <a:solidFill>
                  <a:srgbClr val="FF0000"/>
                </a:solidFill>
              </a:rPr>
              <a:t>Borrower. They want to pay a lower real interest rate.</a:t>
            </a:r>
          </a:p>
          <a:p>
            <a:r>
              <a:rPr lang="en-US" dirty="0"/>
              <a:t>If there is unexpected deflation, what happens to the real interest rate?</a:t>
            </a:r>
          </a:p>
          <a:p>
            <a:r>
              <a:rPr lang="en-US" dirty="0">
                <a:solidFill>
                  <a:srgbClr val="FF0000"/>
                </a:solidFill>
              </a:rPr>
              <a:t>Increases. </a:t>
            </a:r>
          </a:p>
          <a:p>
            <a:r>
              <a:rPr lang="en-US" dirty="0">
                <a:solidFill>
                  <a:srgbClr val="FF0000"/>
                </a:solidFill>
              </a:rPr>
              <a:t>RIR = NIR – Inflation. If there is unexpected deflation, actual inflation s lower, therefore RIR is higher.</a:t>
            </a:r>
          </a:p>
          <a:p>
            <a:r>
              <a:rPr lang="en-US" dirty="0"/>
              <a:t>Does this benefit the borrower or lender?</a:t>
            </a:r>
          </a:p>
          <a:p>
            <a:r>
              <a:rPr lang="en-US" dirty="0">
                <a:solidFill>
                  <a:srgbClr val="FF0000"/>
                </a:solidFill>
              </a:rPr>
              <a:t>Lender. They want to receive a higher real interest.</a:t>
            </a:r>
          </a:p>
        </p:txBody>
      </p:sp>
    </p:spTree>
    <p:extLst>
      <p:ext uri="{BB962C8B-B14F-4D97-AF65-F5344CB8AC3E}">
        <p14:creationId xmlns:p14="http://schemas.microsoft.com/office/powerpoint/2010/main" val="208021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Fixed vs Variable Nominal Interest</a:t>
            </a:r>
          </a:p>
        </p:txBody>
      </p:sp>
      <p:sp>
        <p:nvSpPr>
          <p:cNvPr id="3" name="Content Placeholder 2"/>
          <p:cNvSpPr>
            <a:spLocks noGrp="1"/>
          </p:cNvSpPr>
          <p:nvPr>
            <p:ph sz="half" idx="1"/>
          </p:nvPr>
        </p:nvSpPr>
        <p:spPr>
          <a:solidFill>
            <a:schemeClr val="accent3">
              <a:lumMod val="20000"/>
              <a:lumOff val="80000"/>
            </a:schemeClr>
          </a:solidFill>
        </p:spPr>
        <p:txBody>
          <a:bodyPr>
            <a:normAutofit fontScale="85000" lnSpcReduction="20000"/>
          </a:bodyPr>
          <a:lstStyle/>
          <a:p>
            <a:pPr marL="0" indent="0">
              <a:buNone/>
            </a:pPr>
            <a:r>
              <a:rPr lang="en-US" b="1" u="sng" dirty="0"/>
              <a:t>Fixed Nominal Interest</a:t>
            </a:r>
          </a:p>
          <a:p>
            <a:r>
              <a:rPr lang="en-US" dirty="0"/>
              <a:t>Most questions involve fixed nominal interest</a:t>
            </a:r>
          </a:p>
          <a:p>
            <a:pPr lvl="1"/>
            <a:r>
              <a:rPr lang="en-US" dirty="0"/>
              <a:t>Fixed = does not change</a:t>
            </a:r>
          </a:p>
        </p:txBody>
      </p:sp>
      <p:sp>
        <p:nvSpPr>
          <p:cNvPr id="4" name="Content Placeholder 3"/>
          <p:cNvSpPr>
            <a:spLocks noGrp="1"/>
          </p:cNvSpPr>
          <p:nvPr>
            <p:ph sz="half" idx="2"/>
          </p:nvPr>
        </p:nvSpPr>
        <p:spPr>
          <a:solidFill>
            <a:schemeClr val="accent5">
              <a:lumMod val="20000"/>
              <a:lumOff val="80000"/>
            </a:schemeClr>
          </a:solidFill>
        </p:spPr>
        <p:txBody>
          <a:bodyPr>
            <a:normAutofit fontScale="85000" lnSpcReduction="20000"/>
          </a:bodyPr>
          <a:lstStyle/>
          <a:p>
            <a:pPr marL="0" indent="0">
              <a:buNone/>
            </a:pPr>
            <a:r>
              <a:rPr lang="en-US" b="1" u="sng" dirty="0"/>
              <a:t>Variable Nominal Interest</a:t>
            </a:r>
          </a:p>
          <a:p>
            <a:r>
              <a:rPr lang="en-US" dirty="0"/>
              <a:t>Variable interest is the opposite of fixed interest</a:t>
            </a:r>
          </a:p>
          <a:p>
            <a:pPr lvl="1"/>
            <a:r>
              <a:rPr lang="en-US" dirty="0"/>
              <a:t>Variable = does change</a:t>
            </a:r>
          </a:p>
          <a:p>
            <a:pPr lvl="1"/>
            <a:r>
              <a:rPr lang="en-US" dirty="0"/>
              <a:t>Variable interest is common in the real world but in our course often the questions focus more on fixed interest.</a:t>
            </a:r>
          </a:p>
          <a:p>
            <a:pPr lvl="1"/>
            <a:r>
              <a:rPr lang="en-US" dirty="0"/>
              <a:t>Variable interest typically has no winners and losers.</a:t>
            </a:r>
          </a:p>
          <a:p>
            <a:pPr lvl="2"/>
            <a:r>
              <a:rPr lang="en-US" dirty="0" err="1"/>
              <a:t>Eg</a:t>
            </a:r>
            <a:r>
              <a:rPr lang="en-US" dirty="0"/>
              <a:t>. The </a:t>
            </a:r>
            <a:r>
              <a:rPr lang="en-US" dirty="0">
                <a:solidFill>
                  <a:srgbClr val="00B0F0"/>
                </a:solidFill>
              </a:rPr>
              <a:t>variable interest</a:t>
            </a:r>
            <a:r>
              <a:rPr lang="en-US" dirty="0"/>
              <a:t> will </a:t>
            </a:r>
            <a:r>
              <a:rPr lang="en-US" dirty="0">
                <a:solidFill>
                  <a:srgbClr val="00B0F0"/>
                </a:solidFill>
              </a:rPr>
              <a:t>go up and down</a:t>
            </a:r>
            <a:r>
              <a:rPr lang="en-US" dirty="0"/>
              <a:t> </a:t>
            </a:r>
            <a:r>
              <a:rPr lang="en-US" dirty="0">
                <a:solidFill>
                  <a:srgbClr val="00B0F0"/>
                </a:solidFill>
              </a:rPr>
              <a:t>with</a:t>
            </a:r>
            <a:r>
              <a:rPr lang="en-US" dirty="0"/>
              <a:t> </a:t>
            </a:r>
            <a:r>
              <a:rPr lang="en-US" dirty="0">
                <a:solidFill>
                  <a:srgbClr val="00B0F0"/>
                </a:solidFill>
              </a:rPr>
              <a:t>inflation</a:t>
            </a:r>
            <a:r>
              <a:rPr lang="en-US" dirty="0"/>
              <a:t>. So if we have unexpected inflation, the NIR will also go up, so the </a:t>
            </a:r>
            <a:r>
              <a:rPr lang="en-US" dirty="0">
                <a:solidFill>
                  <a:srgbClr val="00B0F0"/>
                </a:solidFill>
              </a:rPr>
              <a:t>RIR will stay the same</a:t>
            </a:r>
            <a:r>
              <a:rPr lang="en-US" dirty="0"/>
              <a:t>. Therefore no winners or losers. </a:t>
            </a:r>
          </a:p>
          <a:p>
            <a:pPr lvl="3"/>
            <a:r>
              <a:rPr lang="en-US" dirty="0" err="1"/>
              <a:t>Eg</a:t>
            </a:r>
            <a:r>
              <a:rPr lang="en-US" dirty="0"/>
              <a:t>. RIR = 5 – 2 = 3. With unexpected inflation to 3%, RIR = 6 – 3 = 3. The NIR went up so that RIR was unchanged.</a:t>
            </a:r>
          </a:p>
          <a:p>
            <a:endParaRPr lang="en-US" dirty="0"/>
          </a:p>
        </p:txBody>
      </p:sp>
      <p:sp>
        <p:nvSpPr>
          <p:cNvPr id="6" name="Oval 5"/>
          <p:cNvSpPr/>
          <p:nvPr/>
        </p:nvSpPr>
        <p:spPr>
          <a:xfrm>
            <a:off x="1824644" y="5541897"/>
            <a:ext cx="2777939" cy="832120"/>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77044" y="5604014"/>
            <a:ext cx="2574458" cy="707886"/>
          </a:xfrm>
          <a:prstGeom prst="rect">
            <a:avLst/>
          </a:prstGeom>
          <a:noFill/>
        </p:spPr>
        <p:txBody>
          <a:bodyPr wrap="square">
            <a:spAutoFit/>
          </a:bodyPr>
          <a:lstStyle/>
          <a:p>
            <a:pPr marL="285750" indent="-285750"/>
            <a:r>
              <a:rPr lang="en-US" sz="2000" b="1" u="sng" dirty="0"/>
              <a:t>Can have winners and losers</a:t>
            </a:r>
          </a:p>
        </p:txBody>
      </p:sp>
      <p:sp>
        <p:nvSpPr>
          <p:cNvPr id="8" name="Oval 7"/>
          <p:cNvSpPr/>
          <p:nvPr/>
        </p:nvSpPr>
        <p:spPr>
          <a:xfrm>
            <a:off x="7455131" y="5760903"/>
            <a:ext cx="2777939" cy="832120"/>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58612" y="5924300"/>
            <a:ext cx="2574458" cy="400110"/>
          </a:xfrm>
          <a:prstGeom prst="rect">
            <a:avLst/>
          </a:prstGeom>
          <a:noFill/>
        </p:spPr>
        <p:txBody>
          <a:bodyPr wrap="square">
            <a:spAutoFit/>
          </a:bodyPr>
          <a:lstStyle/>
          <a:p>
            <a:pPr marL="285750" indent="-285750"/>
            <a:r>
              <a:rPr lang="en-US" sz="2000" b="1" u="sng" dirty="0"/>
              <a:t>No winners and losers</a:t>
            </a:r>
          </a:p>
        </p:txBody>
      </p:sp>
    </p:spTree>
    <p:extLst>
      <p:ext uri="{BB962C8B-B14F-4D97-AF65-F5344CB8AC3E}">
        <p14:creationId xmlns:p14="http://schemas.microsoft.com/office/powerpoint/2010/main" val="40173451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a:t>The bank believes there will be 5% inflation this year, but the actual inflation is 7%. Who gains and who loses assuming we have fixed nominal interest rates?</a:t>
            </a:r>
          </a:p>
          <a:p>
            <a:r>
              <a:rPr lang="en-US" dirty="0">
                <a:solidFill>
                  <a:srgbClr val="FF0000"/>
                </a:solidFill>
              </a:rPr>
              <a:t>Expected: RIR = NIR – 5%</a:t>
            </a:r>
          </a:p>
          <a:p>
            <a:r>
              <a:rPr lang="en-US" dirty="0">
                <a:solidFill>
                  <a:srgbClr val="FF0000"/>
                </a:solidFill>
              </a:rPr>
              <a:t>Actual: RIR = NIR – 7%</a:t>
            </a:r>
          </a:p>
          <a:p>
            <a:r>
              <a:rPr lang="en-US" dirty="0">
                <a:solidFill>
                  <a:srgbClr val="FF0000"/>
                </a:solidFill>
              </a:rPr>
              <a:t>Even without knowing the NIR, it is the same in both cases, therefore the Actual RIR &lt; Expected RIR.</a:t>
            </a:r>
          </a:p>
          <a:p>
            <a:pPr lvl="1"/>
            <a:r>
              <a:rPr lang="en-US" dirty="0">
                <a:solidFill>
                  <a:srgbClr val="FF0000"/>
                </a:solidFill>
              </a:rPr>
              <a:t>Therefore the borrower wins and the lender loses</a:t>
            </a:r>
          </a:p>
          <a:p>
            <a:pPr lvl="1"/>
            <a:r>
              <a:rPr lang="en-US" dirty="0">
                <a:solidFill>
                  <a:srgbClr val="FF0000"/>
                </a:solidFill>
              </a:rPr>
              <a:t>(Borrower pays less real interest)</a:t>
            </a:r>
          </a:p>
          <a:p>
            <a:r>
              <a:rPr lang="en-US" dirty="0"/>
              <a:t>What about if there are variable nominal interest rates?</a:t>
            </a:r>
          </a:p>
          <a:p>
            <a:r>
              <a:rPr lang="en-US" dirty="0">
                <a:solidFill>
                  <a:srgbClr val="FF0000"/>
                </a:solidFill>
              </a:rPr>
              <a:t>There would be no winners and losers.</a:t>
            </a:r>
          </a:p>
          <a:p>
            <a:endParaRPr lang="en-US" dirty="0"/>
          </a:p>
        </p:txBody>
      </p:sp>
    </p:spTree>
    <p:extLst>
      <p:ext uri="{BB962C8B-B14F-4D97-AF65-F5344CB8AC3E}">
        <p14:creationId xmlns:p14="http://schemas.microsoft.com/office/powerpoint/2010/main" val="372914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869CE-A7AB-A56F-6F0F-0785C535C0B9}"/>
              </a:ext>
            </a:extLst>
          </p:cNvPr>
          <p:cNvSpPr>
            <a:spLocks noGrp="1"/>
          </p:cNvSpPr>
          <p:nvPr>
            <p:ph type="title"/>
          </p:nvPr>
        </p:nvSpPr>
        <p:spPr>
          <a:xfrm>
            <a:off x="838200" y="169183"/>
            <a:ext cx="10173789" cy="846148"/>
          </a:xfrm>
        </p:spPr>
        <p:txBody>
          <a:bodyPr>
            <a:normAutofit fontScale="90000"/>
          </a:bodyPr>
          <a:lstStyle/>
          <a:p>
            <a:r>
              <a:rPr lang="en-US" dirty="0"/>
              <a:t>Winners and Losers from Inflation – Knowledge Levels</a:t>
            </a:r>
          </a:p>
        </p:txBody>
      </p:sp>
      <p:sp>
        <p:nvSpPr>
          <p:cNvPr id="3" name="Content Placeholder 2">
            <a:extLst>
              <a:ext uri="{FF2B5EF4-FFF2-40B4-BE49-F238E27FC236}">
                <a16:creationId xmlns:a16="http://schemas.microsoft.com/office/drawing/2014/main" id="{B84A412E-75D2-11EE-F327-B557AA7CE3AE}"/>
              </a:ext>
            </a:extLst>
          </p:cNvPr>
          <p:cNvSpPr>
            <a:spLocks noGrp="1"/>
          </p:cNvSpPr>
          <p:nvPr>
            <p:ph idx="1"/>
          </p:nvPr>
        </p:nvSpPr>
        <p:spPr>
          <a:xfrm>
            <a:off x="616132" y="2690948"/>
            <a:ext cx="3577045" cy="3727875"/>
          </a:xfrm>
          <a:solidFill>
            <a:schemeClr val="accent4">
              <a:lumMod val="20000"/>
              <a:lumOff val="80000"/>
            </a:schemeClr>
          </a:solidFill>
          <a:ln>
            <a:solidFill>
              <a:schemeClr val="tx1"/>
            </a:solidFill>
          </a:ln>
        </p:spPr>
        <p:txBody>
          <a:bodyPr/>
          <a:lstStyle/>
          <a:p>
            <a:pPr marL="0" indent="0">
              <a:buNone/>
            </a:pPr>
            <a:r>
              <a:rPr lang="en-US" b="1" u="sng" dirty="0"/>
              <a:t>B Student</a:t>
            </a:r>
          </a:p>
          <a:p>
            <a:r>
              <a:rPr lang="en-US" dirty="0"/>
              <a:t>“Inflation benefits borrowers and deflation benefits lenders”</a:t>
            </a:r>
          </a:p>
        </p:txBody>
      </p:sp>
      <p:sp>
        <p:nvSpPr>
          <p:cNvPr id="4" name="Content Placeholder 2">
            <a:extLst>
              <a:ext uri="{FF2B5EF4-FFF2-40B4-BE49-F238E27FC236}">
                <a16:creationId xmlns:a16="http://schemas.microsoft.com/office/drawing/2014/main" id="{2D9904CF-DFC3-A281-314E-BD6FA6221136}"/>
              </a:ext>
            </a:extLst>
          </p:cNvPr>
          <p:cNvSpPr txBox="1">
            <a:spLocks/>
          </p:cNvSpPr>
          <p:nvPr/>
        </p:nvSpPr>
        <p:spPr>
          <a:xfrm>
            <a:off x="4421780" y="2690948"/>
            <a:ext cx="3577045" cy="3727876"/>
          </a:xfrm>
          <a:prstGeom prst="rect">
            <a:avLst/>
          </a:prstGeom>
          <a:solidFill>
            <a:schemeClr val="accent1">
              <a:lumMod val="20000"/>
              <a:lumOff val="80000"/>
            </a:schemeClr>
          </a:solidFill>
          <a:ln>
            <a:solidFill>
              <a:schemeClr val="tx1"/>
            </a:solidFill>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u="sng" dirty="0"/>
              <a:t>A- Student</a:t>
            </a:r>
          </a:p>
          <a:p>
            <a:r>
              <a:rPr lang="en-US" dirty="0"/>
              <a:t>“Unexpected inflation benefits borrowers and unexpected deflation benefits lenders.”</a:t>
            </a:r>
          </a:p>
          <a:p>
            <a:r>
              <a:rPr lang="en-US" dirty="0"/>
              <a:t>“Expected inflation/deflation has no winners and losers.”</a:t>
            </a:r>
          </a:p>
        </p:txBody>
      </p:sp>
      <p:sp>
        <p:nvSpPr>
          <p:cNvPr id="5" name="Content Placeholder 2">
            <a:extLst>
              <a:ext uri="{FF2B5EF4-FFF2-40B4-BE49-F238E27FC236}">
                <a16:creationId xmlns:a16="http://schemas.microsoft.com/office/drawing/2014/main" id="{37591AA9-FE21-120E-9DD1-10474B7027AF}"/>
              </a:ext>
            </a:extLst>
          </p:cNvPr>
          <p:cNvSpPr txBox="1">
            <a:spLocks/>
          </p:cNvSpPr>
          <p:nvPr/>
        </p:nvSpPr>
        <p:spPr>
          <a:xfrm>
            <a:off x="8227428" y="2690947"/>
            <a:ext cx="3577045" cy="3762737"/>
          </a:xfrm>
          <a:prstGeom prst="rect">
            <a:avLst/>
          </a:prstGeom>
          <a:solidFill>
            <a:schemeClr val="accent2">
              <a:lumMod val="20000"/>
              <a:lumOff val="80000"/>
            </a:schemeClr>
          </a:solidFill>
          <a:ln>
            <a:solidFill>
              <a:schemeClr val="tx1"/>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u="sng" dirty="0"/>
              <a:t>A+ Student</a:t>
            </a:r>
          </a:p>
          <a:p>
            <a:r>
              <a:rPr lang="en-US" dirty="0"/>
              <a:t>“Unexpected inflation benefits borrowers and unexpected deflation benefits lenders ONLY with fixed nominal interest rates.”</a:t>
            </a:r>
          </a:p>
          <a:p>
            <a:r>
              <a:rPr lang="en-US" dirty="0"/>
              <a:t>“Variable interest rates will have no winners and losers.”</a:t>
            </a:r>
          </a:p>
        </p:txBody>
      </p:sp>
      <p:sp>
        <p:nvSpPr>
          <p:cNvPr id="7" name="TextBox 6">
            <a:extLst>
              <a:ext uri="{FF2B5EF4-FFF2-40B4-BE49-F238E27FC236}">
                <a16:creationId xmlns:a16="http://schemas.microsoft.com/office/drawing/2014/main" id="{9F0767E8-EA8C-40B7-1AA8-C26B2009937F}"/>
              </a:ext>
            </a:extLst>
          </p:cNvPr>
          <p:cNvSpPr txBox="1"/>
          <p:nvPr/>
        </p:nvSpPr>
        <p:spPr>
          <a:xfrm>
            <a:off x="1959428" y="1015331"/>
            <a:ext cx="7498080" cy="461665"/>
          </a:xfrm>
          <a:prstGeom prst="rect">
            <a:avLst/>
          </a:prstGeom>
          <a:solidFill>
            <a:schemeClr val="accent6">
              <a:lumMod val="20000"/>
              <a:lumOff val="80000"/>
            </a:schemeClr>
          </a:solidFill>
        </p:spPr>
        <p:txBody>
          <a:bodyPr wrap="square" rtlCol="0">
            <a:spAutoFit/>
          </a:bodyPr>
          <a:lstStyle/>
          <a:p>
            <a:r>
              <a:rPr lang="en-US" sz="2400" b="1" dirty="0"/>
              <a:t>Real Interest Rate = Nominal Interest Rate - Inflation</a:t>
            </a:r>
          </a:p>
        </p:txBody>
      </p:sp>
      <p:pic>
        <p:nvPicPr>
          <p:cNvPr id="8" name="Picture 7">
            <a:extLst>
              <a:ext uri="{FF2B5EF4-FFF2-40B4-BE49-F238E27FC236}">
                <a16:creationId xmlns:a16="http://schemas.microsoft.com/office/drawing/2014/main" id="{A4F547CC-E46A-3806-7C64-34DC2187D928}"/>
              </a:ext>
            </a:extLst>
          </p:cNvPr>
          <p:cNvPicPr>
            <a:picLocks noChangeAspect="1"/>
          </p:cNvPicPr>
          <p:nvPr/>
        </p:nvPicPr>
        <p:blipFill>
          <a:blip r:embed="rId2"/>
          <a:stretch>
            <a:fillRect/>
          </a:stretch>
        </p:blipFill>
        <p:spPr>
          <a:xfrm>
            <a:off x="2279471" y="1844123"/>
            <a:ext cx="1845491" cy="1254934"/>
          </a:xfrm>
          <a:prstGeom prst="rect">
            <a:avLst/>
          </a:prstGeom>
        </p:spPr>
      </p:pic>
      <p:pic>
        <p:nvPicPr>
          <p:cNvPr id="9" name="Picture 8">
            <a:extLst>
              <a:ext uri="{FF2B5EF4-FFF2-40B4-BE49-F238E27FC236}">
                <a16:creationId xmlns:a16="http://schemas.microsoft.com/office/drawing/2014/main" id="{734EF463-8C5E-8062-4B01-9ABF5ABB5941}"/>
              </a:ext>
            </a:extLst>
          </p:cNvPr>
          <p:cNvPicPr>
            <a:picLocks noChangeAspect="1"/>
          </p:cNvPicPr>
          <p:nvPr/>
        </p:nvPicPr>
        <p:blipFill>
          <a:blip r:embed="rId3"/>
          <a:stretch>
            <a:fillRect/>
          </a:stretch>
        </p:blipFill>
        <p:spPr>
          <a:xfrm>
            <a:off x="6242472" y="1768744"/>
            <a:ext cx="1839989" cy="1416628"/>
          </a:xfrm>
          <a:prstGeom prst="rect">
            <a:avLst/>
          </a:prstGeom>
        </p:spPr>
      </p:pic>
      <p:pic>
        <p:nvPicPr>
          <p:cNvPr id="10" name="Picture 9">
            <a:extLst>
              <a:ext uri="{FF2B5EF4-FFF2-40B4-BE49-F238E27FC236}">
                <a16:creationId xmlns:a16="http://schemas.microsoft.com/office/drawing/2014/main" id="{6A73F3C5-9EAE-C1B5-441A-4FB0799A4C84}"/>
              </a:ext>
            </a:extLst>
          </p:cNvPr>
          <p:cNvPicPr>
            <a:picLocks noChangeAspect="1"/>
          </p:cNvPicPr>
          <p:nvPr/>
        </p:nvPicPr>
        <p:blipFill>
          <a:blip r:embed="rId4"/>
          <a:stretch>
            <a:fillRect/>
          </a:stretch>
        </p:blipFill>
        <p:spPr>
          <a:xfrm>
            <a:off x="10131756" y="1726756"/>
            <a:ext cx="1672049" cy="1283593"/>
          </a:xfrm>
          <a:prstGeom prst="rect">
            <a:avLst/>
          </a:prstGeom>
        </p:spPr>
      </p:pic>
    </p:spTree>
    <p:extLst>
      <p:ext uri="{BB962C8B-B14F-4D97-AF65-F5344CB8AC3E}">
        <p14:creationId xmlns:p14="http://schemas.microsoft.com/office/powerpoint/2010/main" val="7655490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3D174-7BD0-0E6D-178F-B62002C0E6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E074871-BF97-4E63-1EBD-ABDBBE47E192}"/>
              </a:ext>
            </a:extLst>
          </p:cNvPr>
          <p:cNvSpPr>
            <a:spLocks noGrp="1"/>
          </p:cNvSpPr>
          <p:nvPr>
            <p:ph idx="1"/>
          </p:nvPr>
        </p:nvSpPr>
        <p:spPr/>
        <p:txBody>
          <a:bodyPr>
            <a:normAutofit fontScale="92500" lnSpcReduction="10000"/>
          </a:bodyPr>
          <a:lstStyle/>
          <a:p>
            <a:r>
              <a:rPr lang="en-US" dirty="0"/>
              <a:t>Who are the winners/losers if the expected inflation increases?</a:t>
            </a:r>
          </a:p>
          <a:p>
            <a:r>
              <a:rPr lang="en-US" dirty="0">
                <a:solidFill>
                  <a:srgbClr val="FF0000"/>
                </a:solidFill>
              </a:rPr>
              <a:t>No winners and losers.</a:t>
            </a:r>
          </a:p>
          <a:p>
            <a:r>
              <a:rPr lang="en-US" dirty="0"/>
              <a:t>Who are the winners/losers if the unexpected inflation increases with a fixed nominal interest rate?</a:t>
            </a:r>
          </a:p>
          <a:p>
            <a:r>
              <a:rPr lang="en-US" dirty="0">
                <a:solidFill>
                  <a:srgbClr val="FF0000"/>
                </a:solidFill>
              </a:rPr>
              <a:t>Borrowers win and lenders lose.</a:t>
            </a:r>
          </a:p>
          <a:p>
            <a:r>
              <a:rPr lang="en-US" dirty="0">
                <a:solidFill>
                  <a:srgbClr val="FF0000"/>
                </a:solidFill>
              </a:rPr>
              <a:t>Because RIR – NIR – </a:t>
            </a:r>
            <a:r>
              <a:rPr lang="en-US" dirty="0" err="1">
                <a:solidFill>
                  <a:srgbClr val="FF0000"/>
                </a:solidFill>
              </a:rPr>
              <a:t>Infl</a:t>
            </a:r>
            <a:r>
              <a:rPr lang="en-US" dirty="0">
                <a:solidFill>
                  <a:srgbClr val="FF0000"/>
                </a:solidFill>
              </a:rPr>
              <a:t>, therefore RIR increases.</a:t>
            </a:r>
          </a:p>
          <a:p>
            <a:r>
              <a:rPr lang="en-US" dirty="0"/>
              <a:t>Who are the winners/losers if the unexpected inflation increases with a variable nominal interest rate?</a:t>
            </a:r>
          </a:p>
          <a:p>
            <a:r>
              <a:rPr lang="en-US" dirty="0">
                <a:solidFill>
                  <a:srgbClr val="FF0000"/>
                </a:solidFill>
              </a:rPr>
              <a:t>No winners and losers.</a:t>
            </a:r>
          </a:p>
          <a:p>
            <a:r>
              <a:rPr lang="en-US" dirty="0">
                <a:solidFill>
                  <a:srgbClr val="FF0000"/>
                </a:solidFill>
              </a:rPr>
              <a:t>We assume that the nominal interest will change with inflation. </a:t>
            </a:r>
          </a:p>
          <a:p>
            <a:endParaRPr lang="en-US" dirty="0"/>
          </a:p>
          <a:p>
            <a:endParaRPr lang="en-US" dirty="0"/>
          </a:p>
          <a:p>
            <a:endParaRPr lang="en-US" dirty="0"/>
          </a:p>
        </p:txBody>
      </p:sp>
    </p:spTree>
    <p:extLst>
      <p:ext uri="{BB962C8B-B14F-4D97-AF65-F5344CB8AC3E}">
        <p14:creationId xmlns:p14="http://schemas.microsoft.com/office/powerpoint/2010/main" val="341148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43018" y="1825625"/>
            <a:ext cx="3910781" cy="4351338"/>
          </a:xfrm>
        </p:spPr>
        <p:txBody>
          <a:bodyPr/>
          <a:lstStyle/>
          <a:p>
            <a:r>
              <a:rPr lang="en-US" dirty="0">
                <a:solidFill>
                  <a:srgbClr val="FF0000"/>
                </a:solidFill>
              </a:rPr>
              <a:t>Borrowers gain</a:t>
            </a:r>
          </a:p>
        </p:txBody>
      </p:sp>
      <p:pic>
        <p:nvPicPr>
          <p:cNvPr id="4" name="Picture 3"/>
          <p:cNvPicPr>
            <a:picLocks noChangeAspect="1"/>
          </p:cNvPicPr>
          <p:nvPr/>
        </p:nvPicPr>
        <p:blipFill>
          <a:blip r:embed="rId2"/>
          <a:stretch>
            <a:fillRect/>
          </a:stretch>
        </p:blipFill>
        <p:spPr>
          <a:xfrm>
            <a:off x="282459" y="204069"/>
            <a:ext cx="6960822" cy="6192623"/>
          </a:xfrm>
          <a:prstGeom prst="rect">
            <a:avLst/>
          </a:prstGeom>
        </p:spPr>
      </p:pic>
      <p:sp>
        <p:nvSpPr>
          <p:cNvPr id="2" name="Title 1"/>
          <p:cNvSpPr>
            <a:spLocks noGrp="1"/>
          </p:cNvSpPr>
          <p:nvPr>
            <p:ph type="title"/>
          </p:nvPr>
        </p:nvSpPr>
        <p:spPr>
          <a:xfrm>
            <a:off x="2116183" y="482497"/>
            <a:ext cx="9237616" cy="1486619"/>
          </a:xfrm>
        </p:spPr>
        <p:txBody>
          <a:bodyPr>
            <a:normAutofit/>
          </a:bodyPr>
          <a:lstStyle/>
          <a:p>
            <a:r>
              <a:rPr lang="en-US" sz="3600" dirty="0"/>
              <a:t>If the question doesn’t say we can assume fixed interest rates.</a:t>
            </a:r>
          </a:p>
        </p:txBody>
      </p:sp>
    </p:spTree>
    <p:extLst>
      <p:ext uri="{BB962C8B-B14F-4D97-AF65-F5344CB8AC3E}">
        <p14:creationId xmlns:p14="http://schemas.microsoft.com/office/powerpoint/2010/main" val="332911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444" y="140706"/>
            <a:ext cx="6741622" cy="1239106"/>
          </a:xfrm>
        </p:spPr>
        <p:txBody>
          <a:bodyPr>
            <a:normAutofit fontScale="90000"/>
          </a:bodyPr>
          <a:lstStyle/>
          <a:p>
            <a:r>
              <a:rPr lang="en-US" dirty="0"/>
              <a:t>Bonus: Expected vs Unexpected Inflation</a:t>
            </a:r>
          </a:p>
        </p:txBody>
      </p:sp>
      <p:sp>
        <p:nvSpPr>
          <p:cNvPr id="3" name="Content Placeholder 2"/>
          <p:cNvSpPr>
            <a:spLocks noGrp="1"/>
          </p:cNvSpPr>
          <p:nvPr>
            <p:ph idx="1"/>
          </p:nvPr>
        </p:nvSpPr>
        <p:spPr>
          <a:xfrm>
            <a:off x="373021" y="1519049"/>
            <a:ext cx="6529825" cy="3761868"/>
          </a:xfrm>
        </p:spPr>
        <p:txBody>
          <a:bodyPr>
            <a:normAutofit fontScale="92500" lnSpcReduction="20000"/>
          </a:bodyPr>
          <a:lstStyle/>
          <a:p>
            <a:r>
              <a:rPr lang="en-US" dirty="0"/>
              <a:t>In many different ways we make guesses about the future (</a:t>
            </a:r>
            <a:r>
              <a:rPr lang="en-US" dirty="0" err="1"/>
              <a:t>eg</a:t>
            </a:r>
            <a:r>
              <a:rPr lang="en-US" dirty="0"/>
              <a:t>. the weather, stocks, politics etc.)</a:t>
            </a:r>
          </a:p>
          <a:p>
            <a:r>
              <a:rPr lang="en-US" dirty="0"/>
              <a:t>We also make guesses about future inflation.</a:t>
            </a:r>
          </a:p>
          <a:p>
            <a:r>
              <a:rPr lang="en-US" dirty="0"/>
              <a:t>The </a:t>
            </a:r>
            <a:r>
              <a:rPr lang="en-US" dirty="0">
                <a:solidFill>
                  <a:srgbClr val="00B0F0"/>
                </a:solidFill>
              </a:rPr>
              <a:t>inflation that we expect </a:t>
            </a:r>
            <a:r>
              <a:rPr lang="en-US" dirty="0"/>
              <a:t>is called </a:t>
            </a:r>
            <a:r>
              <a:rPr lang="en-US" dirty="0">
                <a:solidFill>
                  <a:srgbClr val="00B0F0"/>
                </a:solidFill>
              </a:rPr>
              <a:t>expected inflation </a:t>
            </a:r>
            <a:r>
              <a:rPr lang="en-US" dirty="0"/>
              <a:t>or </a:t>
            </a:r>
            <a:r>
              <a:rPr lang="en-US" dirty="0">
                <a:solidFill>
                  <a:srgbClr val="00B0F0"/>
                </a:solidFill>
              </a:rPr>
              <a:t>anticipated inflation</a:t>
            </a:r>
            <a:r>
              <a:rPr lang="en-US" dirty="0"/>
              <a:t>. </a:t>
            </a:r>
          </a:p>
          <a:p>
            <a:r>
              <a:rPr lang="en-US" dirty="0"/>
              <a:t>The </a:t>
            </a:r>
            <a:r>
              <a:rPr lang="en-US" dirty="0">
                <a:solidFill>
                  <a:srgbClr val="00B050"/>
                </a:solidFill>
              </a:rPr>
              <a:t>inflation that we did not expect </a:t>
            </a:r>
            <a:r>
              <a:rPr lang="en-US" dirty="0"/>
              <a:t>is </a:t>
            </a:r>
            <a:r>
              <a:rPr lang="en-US" dirty="0">
                <a:solidFill>
                  <a:srgbClr val="00B050"/>
                </a:solidFill>
              </a:rPr>
              <a:t>unexpected inflation </a:t>
            </a:r>
            <a:r>
              <a:rPr lang="en-US" dirty="0"/>
              <a:t>or </a:t>
            </a:r>
            <a:r>
              <a:rPr lang="en-US" dirty="0">
                <a:solidFill>
                  <a:srgbClr val="00B050"/>
                </a:solidFill>
              </a:rPr>
              <a:t>unanticipated inflation</a:t>
            </a:r>
            <a:r>
              <a:rPr lang="en-US" dirty="0"/>
              <a:t>.</a:t>
            </a:r>
          </a:p>
          <a:p>
            <a:r>
              <a:rPr lang="en-US" dirty="0"/>
              <a:t>We can express the relation between these mathematically:</a:t>
            </a:r>
          </a:p>
        </p:txBody>
      </p:sp>
      <p:sp>
        <p:nvSpPr>
          <p:cNvPr id="4" name="TextBox 3"/>
          <p:cNvSpPr txBox="1"/>
          <p:nvPr/>
        </p:nvSpPr>
        <p:spPr>
          <a:xfrm>
            <a:off x="739877" y="5420154"/>
            <a:ext cx="10058400" cy="584775"/>
          </a:xfrm>
          <a:prstGeom prst="rect">
            <a:avLst/>
          </a:prstGeom>
          <a:noFill/>
          <a:ln w="76200">
            <a:solidFill>
              <a:srgbClr val="00B050"/>
            </a:solidFill>
          </a:ln>
        </p:spPr>
        <p:txBody>
          <a:bodyPr wrap="square" rtlCol="0">
            <a:spAutoFit/>
          </a:bodyPr>
          <a:lstStyle/>
          <a:p>
            <a:r>
              <a:rPr lang="en-US" sz="3200" dirty="0"/>
              <a:t>Actual Inflation = Expected Inflation + Unexpected Inflation</a:t>
            </a:r>
          </a:p>
        </p:txBody>
      </p:sp>
      <p:pic>
        <p:nvPicPr>
          <p:cNvPr id="6" name="Picture 5"/>
          <p:cNvPicPr>
            <a:picLocks noChangeAspect="1"/>
          </p:cNvPicPr>
          <p:nvPr/>
        </p:nvPicPr>
        <p:blipFill>
          <a:blip r:embed="rId2"/>
          <a:stretch>
            <a:fillRect/>
          </a:stretch>
        </p:blipFill>
        <p:spPr>
          <a:xfrm>
            <a:off x="7727916" y="402544"/>
            <a:ext cx="3648371" cy="1930528"/>
          </a:xfrm>
          <a:prstGeom prst="rect">
            <a:avLst/>
          </a:prstGeom>
        </p:spPr>
      </p:pic>
      <p:pic>
        <p:nvPicPr>
          <p:cNvPr id="7" name="Picture 6"/>
          <p:cNvPicPr>
            <a:picLocks noChangeAspect="1"/>
          </p:cNvPicPr>
          <p:nvPr/>
        </p:nvPicPr>
        <p:blipFill>
          <a:blip r:embed="rId3"/>
          <a:stretch>
            <a:fillRect/>
          </a:stretch>
        </p:blipFill>
        <p:spPr>
          <a:xfrm>
            <a:off x="7727916" y="3103595"/>
            <a:ext cx="3334215" cy="2024674"/>
          </a:xfrm>
          <a:prstGeom prst="rect">
            <a:avLst/>
          </a:prstGeom>
        </p:spPr>
      </p:pic>
      <p:sp>
        <p:nvSpPr>
          <p:cNvPr id="8" name="TextBox 7"/>
          <p:cNvSpPr txBox="1"/>
          <p:nvPr/>
        </p:nvSpPr>
        <p:spPr>
          <a:xfrm>
            <a:off x="7212458" y="2457264"/>
            <a:ext cx="4674742" cy="646331"/>
          </a:xfrm>
          <a:prstGeom prst="rect">
            <a:avLst/>
          </a:prstGeom>
          <a:noFill/>
        </p:spPr>
        <p:txBody>
          <a:bodyPr wrap="square" rtlCol="0">
            <a:spAutoFit/>
          </a:bodyPr>
          <a:lstStyle/>
          <a:p>
            <a:r>
              <a:rPr lang="en-US" dirty="0"/>
              <a:t>Just as we predict the weather, we try to predict inflation. </a:t>
            </a:r>
          </a:p>
        </p:txBody>
      </p:sp>
    </p:spTree>
    <p:extLst>
      <p:ext uri="{BB962C8B-B14F-4D97-AF65-F5344CB8AC3E}">
        <p14:creationId xmlns:p14="http://schemas.microsoft.com/office/powerpoint/2010/main" val="8663853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44065</TotalTime>
  <Words>8882</Words>
  <Application>Microsoft Macintosh PowerPoint</Application>
  <PresentationFormat>Widescreen</PresentationFormat>
  <Paragraphs>887</Paragraphs>
  <Slides>114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114</vt:i4>
      </vt:variant>
    </vt:vector>
  </HeadingPairs>
  <TitlesOfParts>
    <vt:vector size="120" baseType="lpstr">
      <vt:lpstr>Arial</vt:lpstr>
      <vt:lpstr>Calibri</vt:lpstr>
      <vt:lpstr>Calibri Light</vt:lpstr>
      <vt:lpstr>Century</vt:lpstr>
      <vt:lpstr>Wingdings</vt:lpstr>
      <vt:lpstr>Office Theme</vt:lpstr>
      <vt:lpstr>Week 14 – AP Macroeconomics</vt:lpstr>
      <vt:lpstr>Unit 4</vt:lpstr>
      <vt:lpstr>Assets</vt:lpstr>
      <vt:lpstr>PowerPoint Presentation</vt:lpstr>
      <vt:lpstr>What is money?</vt:lpstr>
      <vt:lpstr>Roles of Money</vt:lpstr>
      <vt:lpstr>PowerPoint Presentation</vt:lpstr>
      <vt:lpstr>Bonus Activity: Barter Economy</vt:lpstr>
      <vt:lpstr>Mod 23</vt:lpstr>
      <vt:lpstr>PowerPoint Presentation</vt:lpstr>
      <vt:lpstr>PowerPoint Presentation</vt:lpstr>
      <vt:lpstr>Define the following uses of money</vt:lpstr>
      <vt:lpstr>Bonus: More Characteristics of Money</vt:lpstr>
      <vt:lpstr>Fiat Money ie. Paper Money</vt:lpstr>
      <vt:lpstr>Real World Examples of Alternate Money</vt:lpstr>
      <vt:lpstr>PowerPoint Presentation</vt:lpstr>
      <vt:lpstr>PowerPoint Presentation</vt:lpstr>
      <vt:lpstr>Liquidity</vt:lpstr>
      <vt:lpstr>PowerPoint Presentation</vt:lpstr>
      <vt:lpstr>Money Aggregates – M1 and M2</vt:lpstr>
      <vt:lpstr>M1 and M2 Money</vt:lpstr>
      <vt:lpstr>PowerPoint Presentation</vt:lpstr>
      <vt:lpstr>M1 or M2?</vt:lpstr>
      <vt:lpstr>PowerPoint Presentation</vt:lpstr>
      <vt:lpstr>PowerPoint Presentation</vt:lpstr>
      <vt:lpstr>Module 23</vt:lpstr>
      <vt:lpstr>Types of Bank Accounts</vt:lpstr>
      <vt:lpstr>M1 or M2? (m1 and m2 or just m2)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M2 Money Supply Around the World</vt:lpstr>
      <vt:lpstr>PowerPoint Presentation</vt:lpstr>
      <vt:lpstr>Money Aggregates – Monetary Base</vt:lpstr>
      <vt:lpstr>Bank Reserves</vt:lpstr>
      <vt:lpstr>Bank Reserves</vt:lpstr>
      <vt:lpstr>PowerPoint Presentation</vt:lpstr>
      <vt:lpstr>400 Macro Questions</vt:lpstr>
      <vt:lpstr>Monetary Base vs Money Supply</vt:lpstr>
      <vt:lpstr>Money Aggregates Summary</vt:lpstr>
      <vt:lpstr>PowerPoint Presentation</vt:lpstr>
      <vt:lpstr>Mod 25</vt:lpstr>
      <vt:lpstr>PowerPoint Presentation</vt:lpstr>
      <vt:lpstr>Financial Assets</vt:lpstr>
      <vt:lpstr>Financial Assets - Stocks and Bonds</vt:lpstr>
      <vt:lpstr>PowerPoint Presentation</vt:lpstr>
      <vt:lpstr>PowerPoint Presentation</vt:lpstr>
      <vt:lpstr>PowerPoint Presentation</vt:lpstr>
      <vt:lpstr>PowerPoint Presentation</vt:lpstr>
      <vt:lpstr>Bonds – more detail</vt:lpstr>
      <vt:lpstr>PowerPoint Presentation</vt:lpstr>
      <vt:lpstr>Some Other Financial Assets</vt:lpstr>
      <vt:lpstr>PowerPoint Presentation</vt:lpstr>
      <vt:lpstr>Term - Securities</vt:lpstr>
      <vt:lpstr>PowerPoint Presentation</vt:lpstr>
      <vt:lpstr>Mod 22</vt:lpstr>
      <vt:lpstr>Mod 22</vt:lpstr>
      <vt:lpstr>PowerPoint Presentation</vt:lpstr>
      <vt:lpstr>PowerPoint Presentation</vt:lpstr>
      <vt:lpstr>400 Macro Questions</vt:lpstr>
      <vt:lpstr>PowerPoint Presentation</vt:lpstr>
      <vt:lpstr>PowerPoint Presentation</vt:lpstr>
      <vt:lpstr>PowerPoint Presentation</vt:lpstr>
      <vt:lpstr>More on Bonds</vt:lpstr>
      <vt:lpstr>2nd Hand Market for Existing Bonds</vt:lpstr>
      <vt:lpstr>PowerPoint Presentation</vt:lpstr>
      <vt:lpstr>PowerPoint Presentation</vt:lpstr>
      <vt:lpstr>PowerPoint Presentation</vt:lpstr>
      <vt:lpstr>Interest Rate Effect on Bond Price Example</vt:lpstr>
      <vt:lpstr>PowerPoint Presentation</vt:lpstr>
      <vt:lpstr>PowerPoint Presentation</vt:lpstr>
      <vt:lpstr>The Price of Bonds</vt:lpstr>
      <vt:lpstr>Graphical Relationship between Bond Prices and Market Interest Rates</vt:lpstr>
      <vt:lpstr>PowerPoint Presentation</vt:lpstr>
      <vt:lpstr>PowerPoint Presentation</vt:lpstr>
      <vt:lpstr>Bonus: Bond Terms</vt:lpstr>
      <vt:lpstr>The Opportunity Cost of Holding Money</vt:lpstr>
      <vt:lpstr>Holding Liquid Money</vt:lpstr>
      <vt:lpstr>Opportunity Cost of Holding Liquid Money</vt:lpstr>
      <vt:lpstr>PowerPoint Presentation</vt:lpstr>
      <vt:lpstr>Financial Assets Summary</vt:lpstr>
      <vt:lpstr>Real Interest and Nominal Interest</vt:lpstr>
      <vt:lpstr>PowerPoint Presentation</vt:lpstr>
      <vt:lpstr>Which one is the best deal?</vt:lpstr>
      <vt:lpstr>The Fisher Equation and Interest</vt:lpstr>
      <vt:lpstr>PowerPoint Presentation</vt:lpstr>
      <vt:lpstr>Winners and Losers</vt:lpstr>
      <vt:lpstr>How To Solve Questions With Expected and Actual Inflation</vt:lpstr>
      <vt:lpstr>PowerPoint Presentation</vt:lpstr>
      <vt:lpstr>Fixed vs Variable Nominal Interest</vt:lpstr>
      <vt:lpstr>PowerPoint Presentation</vt:lpstr>
      <vt:lpstr>Winners and Losers from Inflation – Knowledge Levels</vt:lpstr>
      <vt:lpstr>PowerPoint Presentation</vt:lpstr>
      <vt:lpstr>If the question doesn’t say we can assume fixed interest rates.</vt:lpstr>
      <vt:lpstr>Bonus: Expected vs Unexpected Inflation</vt:lpstr>
      <vt:lpstr>PowerPoint Presentation</vt:lpstr>
      <vt:lpstr>Summary – Nominal and Real Interest Rate</vt:lpstr>
      <vt:lpstr>Unit 4 Progress Summary</vt:lpstr>
      <vt:lpstr>The Financial System</vt:lpstr>
      <vt:lpstr>The Financial System</vt:lpstr>
      <vt:lpstr>Benefits of a Financial System</vt:lpstr>
      <vt:lpstr>PowerPoint Presentation</vt:lpstr>
      <vt:lpstr>PowerPoint Presentation</vt:lpstr>
      <vt:lpstr>Mod 22</vt:lpstr>
      <vt:lpstr>Mod 22</vt:lpstr>
      <vt:lpstr>The Federal Reserve</vt:lpstr>
      <vt:lpstr>Federal Reserve and Politics</vt:lpstr>
      <vt:lpstr>PowerPoint Presentation</vt:lpstr>
      <vt:lpstr>PowerPoint Presentation</vt:lpstr>
      <vt:lpstr>Quiz 11 Coverage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14 – AP Macroeconomics</dc:title>
  <dc:creator>David Ryan</dc:creator>
  <cp:lastModifiedBy>Microsoft Office User</cp:lastModifiedBy>
  <cp:revision>384</cp:revision>
  <cp:lastPrinted>2021-11-25T01:13:25Z</cp:lastPrinted>
  <dcterms:created xsi:type="dcterms:W3CDTF">2021-08-15T10:14:31Z</dcterms:created>
  <dcterms:modified xsi:type="dcterms:W3CDTF">2025-12-23T02:46:42Z</dcterms:modified>
</cp:coreProperties>
</file>